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788" r:id="rId2"/>
    <p:sldId id="1062" r:id="rId3"/>
    <p:sldId id="1082" r:id="rId4"/>
    <p:sldId id="1043" r:id="rId5"/>
    <p:sldId id="1293" r:id="rId6"/>
    <p:sldId id="1103" r:id="rId7"/>
    <p:sldId id="1111" r:id="rId8"/>
    <p:sldId id="1112" r:id="rId9"/>
    <p:sldId id="1102" r:id="rId10"/>
    <p:sldId id="1105" r:id="rId11"/>
    <p:sldId id="332" r:id="rId12"/>
    <p:sldId id="1244" r:id="rId13"/>
    <p:sldId id="1073" r:id="rId14"/>
    <p:sldId id="1086" r:id="rId15"/>
    <p:sldId id="1299" r:id="rId16"/>
    <p:sldId id="1087" r:id="rId17"/>
    <p:sldId id="1088" r:id="rId18"/>
    <p:sldId id="1090" r:id="rId19"/>
    <p:sldId id="1113" r:id="rId20"/>
    <p:sldId id="1295" r:id="rId21"/>
    <p:sldId id="1248" r:id="rId22"/>
    <p:sldId id="1296" r:id="rId23"/>
    <p:sldId id="1252" r:id="rId24"/>
    <p:sldId id="1096" r:id="rId25"/>
    <p:sldId id="1297" r:id="rId26"/>
    <p:sldId id="1300" r:id="rId27"/>
    <p:sldId id="1114" r:id="rId28"/>
    <p:sldId id="1115" r:id="rId29"/>
    <p:sldId id="1233" r:id="rId30"/>
    <p:sldId id="1235" r:id="rId31"/>
    <p:sldId id="1236" r:id="rId32"/>
    <p:sldId id="1240" r:id="rId33"/>
    <p:sldId id="1239" r:id="rId34"/>
    <p:sldId id="1237" r:id="rId35"/>
    <p:sldId id="1298" r:id="rId36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915539-951E-9D42-A9F3-DF1E17739DB8}">
          <p14:sldIdLst>
            <p14:sldId id="788"/>
            <p14:sldId id="1062"/>
            <p14:sldId id="1082"/>
            <p14:sldId id="1043"/>
            <p14:sldId id="1293"/>
            <p14:sldId id="1103"/>
            <p14:sldId id="1111"/>
            <p14:sldId id="1112"/>
            <p14:sldId id="1102"/>
            <p14:sldId id="1105"/>
            <p14:sldId id="332"/>
            <p14:sldId id="1244"/>
            <p14:sldId id="1073"/>
            <p14:sldId id="1086"/>
            <p14:sldId id="1299"/>
            <p14:sldId id="1087"/>
            <p14:sldId id="1088"/>
            <p14:sldId id="1090"/>
            <p14:sldId id="1113"/>
            <p14:sldId id="1295"/>
            <p14:sldId id="1248"/>
            <p14:sldId id="1296"/>
            <p14:sldId id="1252"/>
            <p14:sldId id="1096"/>
            <p14:sldId id="1297"/>
            <p14:sldId id="1300"/>
            <p14:sldId id="1114"/>
            <p14:sldId id="1115"/>
            <p14:sldId id="1233"/>
            <p14:sldId id="1235"/>
            <p14:sldId id="1236"/>
            <p14:sldId id="1240"/>
            <p14:sldId id="1239"/>
            <p14:sldId id="1237"/>
            <p14:sldId id="1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08" autoAdjust="0"/>
    <p:restoredTop sz="96208" autoAdjust="0"/>
  </p:normalViewPr>
  <p:slideViewPr>
    <p:cSldViewPr>
      <p:cViewPr varScale="1">
        <p:scale>
          <a:sx n="56" d="100"/>
          <a:sy n="56" d="100"/>
        </p:scale>
        <p:origin x="48" y="7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0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5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87512-8A41-E144-83B3-31ADD5C36B4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7F970-DD88-044B-98E7-2D21845B0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04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21D18-59E5-4133-9620-734F29AD3EC3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562EF-8918-4A41-A8E4-D38798212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01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5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508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6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177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49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54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B47E-E776-344C-BB30-48A01DA6F893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FA4B-5A7A-5246-B63C-1CDCFC722507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6E9D-9366-BC4E-AF66-901C21ABB450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726E-5E67-0F43-96AA-74DC68265971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2FB2-689F-AB4A-AA40-4B5F60507387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E646-F69F-9C46-8468-99283A19D7FB}" type="datetime1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30D0-4859-E84B-BB90-7CF064406DEC}" type="datetime1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3C89-4FB2-C549-86F9-D134688F07FE}" type="datetime1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6DF9-BC25-814E-846F-F86A396B8DFC}" type="datetime1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1AE8-77AF-5045-BC87-326835435E55}" type="datetime1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BCFF8-BE5D-984A-9668-B1529ECB54E6}" type="datetime1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88646-1BF2-794B-83AE-001E7565628A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876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COMP1201   </a:t>
            </a:r>
            <a:r>
              <a:rPr lang="en-US" sz="4000" b="1" dirty="0" err="1"/>
              <a:t>Algorithmics</a:t>
            </a:r>
            <a:endParaRPr lang="en-US" sz="4000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Lecture 0   Introduction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err="1"/>
              <a:t>Jie</a:t>
            </a:r>
            <a:r>
              <a:rPr lang="en-US" sz="2400" dirty="0"/>
              <a:t> Zhang</a:t>
            </a:r>
          </a:p>
          <a:p>
            <a:pPr marL="0" indent="0" algn="ctr">
              <a:buNone/>
            </a:pPr>
            <a:r>
              <a:rPr lang="en-US" sz="2400" dirty="0" err="1"/>
              <a:t>jie.zhang@soton.ac.uk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Electronics and Computer Science</a:t>
            </a:r>
          </a:p>
          <a:p>
            <a:pPr marL="0" indent="0" algn="ctr">
              <a:buNone/>
            </a:pPr>
            <a:r>
              <a:rPr lang="en-US" sz="2400" dirty="0"/>
              <a:t>University of Southampton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65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 as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“Word-of-mouth” effects</a:t>
            </a:r>
          </a:p>
          <a:p>
            <a:r>
              <a:rPr lang="en-GB" dirty="0"/>
              <a:t>How to find the “target individuals” to market a new product?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sz="2600" dirty="0"/>
          </a:p>
          <a:p>
            <a:pPr lvl="1"/>
            <a:r>
              <a:rPr lang="en-GB" sz="1900" dirty="0"/>
              <a:t>David Kempe, Jon Kleinberg, </a:t>
            </a:r>
            <a:r>
              <a:rPr lang="en-GB" sz="1900" dirty="0" err="1"/>
              <a:t>Éva</a:t>
            </a:r>
            <a:r>
              <a:rPr lang="en-GB" sz="1900" dirty="0"/>
              <a:t> </a:t>
            </a:r>
            <a:r>
              <a:rPr lang="en-GB" sz="1900" dirty="0" err="1"/>
              <a:t>Tardos</a:t>
            </a:r>
            <a:r>
              <a:rPr lang="en-GB" sz="1900" dirty="0"/>
              <a:t>, </a:t>
            </a:r>
            <a:r>
              <a:rPr lang="en-GB" sz="1900" i="1" dirty="0"/>
              <a:t>Maximizing the spread of influence through a social network</a:t>
            </a:r>
            <a:r>
              <a:rPr lang="en-GB" sz="1900" dirty="0"/>
              <a:t>, KDD 2003.</a:t>
            </a:r>
          </a:p>
          <a:p>
            <a:pPr lvl="1"/>
            <a:r>
              <a:rPr lang="en-GB" sz="1900" dirty="0"/>
              <a:t>David Kempe, Jon Kleinberg, </a:t>
            </a:r>
            <a:r>
              <a:rPr lang="en-GB" sz="1900" dirty="0" err="1"/>
              <a:t>Éva</a:t>
            </a:r>
            <a:r>
              <a:rPr lang="en-GB" sz="1900" dirty="0"/>
              <a:t> </a:t>
            </a:r>
            <a:r>
              <a:rPr lang="en-GB" sz="1900" dirty="0" err="1"/>
              <a:t>Tardos</a:t>
            </a:r>
            <a:r>
              <a:rPr lang="en-GB" sz="1900" dirty="0"/>
              <a:t>, </a:t>
            </a:r>
            <a:r>
              <a:rPr lang="en-GB" sz="1900" i="1" dirty="0"/>
              <a:t>Influential nodes in a diffusion model for social networks</a:t>
            </a:r>
            <a:r>
              <a:rPr lang="en-GB" sz="1900" dirty="0"/>
              <a:t>, ICALP 2005.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29BF5E-995D-354F-A499-F282CB13C8FB}"/>
              </a:ext>
            </a:extLst>
          </p:cNvPr>
          <p:cNvSpPr txBox="1"/>
          <p:nvPr/>
        </p:nvSpPr>
        <p:spPr>
          <a:xfrm>
            <a:off x="229434" y="3201650"/>
            <a:ext cx="44949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Primal: Given limited advert time/energy/resources, maximize the number of people who will buy the new product.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0DD055D-480B-FC48-AE4C-83832B3A4730}"/>
              </a:ext>
            </a:extLst>
          </p:cNvPr>
          <p:cNvSpPr txBox="1"/>
          <p:nvPr/>
        </p:nvSpPr>
        <p:spPr>
          <a:xfrm>
            <a:off x="4876800" y="3201650"/>
            <a:ext cx="40377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Dual: Given that the objective is to influence xx% crowd, how to minimize the amount of advert resources</a:t>
            </a:r>
          </a:p>
        </p:txBody>
      </p:sp>
    </p:spTree>
    <p:extLst>
      <p:ext uri="{BB962C8B-B14F-4D97-AF65-F5344CB8AC3E}">
        <p14:creationId xmlns:p14="http://schemas.microsoft.com/office/powerpoint/2010/main" val="11151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Optional Books and Online Courses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GB" sz="2200" dirty="0">
                <a:cs typeface="Times New Roman" panose="02020603050405020304" pitchFamily="18" charset="0"/>
              </a:rPr>
              <a:t>J.A. </a:t>
            </a:r>
            <a:r>
              <a:rPr lang="en-GB" sz="2200" dirty="0" err="1">
                <a:cs typeface="Times New Roman" panose="02020603050405020304" pitchFamily="18" charset="0"/>
              </a:rPr>
              <a:t>Bondy</a:t>
            </a:r>
            <a:r>
              <a:rPr lang="en-GB" sz="2200" dirty="0">
                <a:cs typeface="Times New Roman" panose="02020603050405020304" pitchFamily="18" charset="0"/>
              </a:rPr>
              <a:t> and U.S.R. </a:t>
            </a:r>
            <a:r>
              <a:rPr lang="en-GB" sz="2200" dirty="0" err="1">
                <a:cs typeface="Times New Roman" panose="02020603050405020304" pitchFamily="18" charset="0"/>
              </a:rPr>
              <a:t>Murty</a:t>
            </a:r>
            <a:r>
              <a:rPr lang="en-GB" sz="2200" dirty="0">
                <a:cs typeface="Times New Roman" panose="02020603050405020304" pitchFamily="18" charset="0"/>
              </a:rPr>
              <a:t>, </a:t>
            </a:r>
            <a:r>
              <a:rPr lang="en-GB" sz="2200" i="1" dirty="0">
                <a:cs typeface="Times New Roman" panose="02020603050405020304" pitchFamily="18" charset="0"/>
              </a:rPr>
              <a:t>Graph Theory with Applications</a:t>
            </a:r>
            <a:r>
              <a:rPr lang="en-GB" sz="2200" dirty="0">
                <a:cs typeface="Times New Roman" panose="02020603050405020304" pitchFamily="18" charset="0"/>
              </a:rPr>
              <a:t>. 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1st Edition </a:t>
            </a:r>
            <a:r>
              <a:rPr lang="en-GB" sz="2200" dirty="0">
                <a:cs typeface="Times New Roman" panose="02020603050405020304" pitchFamily="18" charset="0"/>
              </a:rPr>
              <a:t>1976; </a:t>
            </a:r>
            <a:r>
              <a:rPr lang="en-US" sz="2200" dirty="0">
                <a:cs typeface="Times New Roman" panose="02020603050405020304" pitchFamily="18" charset="0"/>
              </a:rPr>
              <a:t>2nd Edition </a:t>
            </a:r>
            <a:r>
              <a:rPr lang="en-GB" sz="2200" dirty="0">
                <a:cs typeface="Times New Roman" panose="02020603050405020304" pitchFamily="18" charset="0"/>
              </a:rPr>
              <a:t>2008.</a:t>
            </a:r>
          </a:p>
          <a:p>
            <a:r>
              <a:rPr lang="en-US" sz="2200" dirty="0">
                <a:cs typeface="Times New Roman" panose="02020603050405020304" pitchFamily="18" charset="0"/>
              </a:rPr>
              <a:t>Shimon Even, </a:t>
            </a:r>
            <a:r>
              <a:rPr lang="en-US" sz="2200" i="1" dirty="0">
                <a:cs typeface="Times New Roman" panose="02020603050405020304" pitchFamily="18" charset="0"/>
              </a:rPr>
              <a:t>Graph Algorithms</a:t>
            </a:r>
            <a:r>
              <a:rPr lang="en-US" sz="2200" dirty="0"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200" dirty="0">
                <a:cs typeface="Times New Roman" panose="02020603050405020304" pitchFamily="18" charset="0"/>
              </a:rPr>
              <a:t>1st Edition 1979; 2nd Edition 2011.</a:t>
            </a:r>
          </a:p>
          <a:p>
            <a:r>
              <a:rPr lang="en-GB" sz="2200" dirty="0">
                <a:cs typeface="Times New Roman" panose="02020603050405020304" pitchFamily="18" charset="0"/>
              </a:rPr>
              <a:t>David Easley and Jon Kleinberg, </a:t>
            </a:r>
            <a:r>
              <a:rPr lang="en-GB" sz="2200" i="1" dirty="0">
                <a:cs typeface="Times New Roman" panose="02020603050405020304" pitchFamily="18" charset="0"/>
              </a:rPr>
              <a:t>Networks, Crowds, and Markets</a:t>
            </a:r>
            <a:r>
              <a:rPr lang="en-GB" sz="2200" dirty="0">
                <a:cs typeface="Times New Roman" panose="02020603050405020304" pitchFamily="18" charset="0"/>
              </a:rPr>
              <a:t>. 2010.</a:t>
            </a:r>
            <a:endParaRPr lang="en-US" sz="2200" dirty="0">
              <a:cs typeface="Times New Roman" panose="02020603050405020304" pitchFamily="18" charset="0"/>
            </a:endParaRPr>
          </a:p>
          <a:p>
            <a:r>
              <a:rPr lang="en-US" sz="2200" dirty="0">
                <a:cs typeface="Times New Roman" panose="02020603050405020304" pitchFamily="18" charset="0"/>
              </a:rPr>
              <a:t>Richard Bellman, </a:t>
            </a:r>
            <a:r>
              <a:rPr lang="en-US" sz="2200" i="1" dirty="0">
                <a:cs typeface="Times New Roman" panose="02020603050405020304" pitchFamily="18" charset="0"/>
              </a:rPr>
              <a:t>Dynamic Programming</a:t>
            </a:r>
            <a:r>
              <a:rPr lang="en-US" sz="2200" dirty="0">
                <a:cs typeface="Times New Roman" panose="02020603050405020304" pitchFamily="18" charset="0"/>
              </a:rPr>
              <a:t>, 2003.</a:t>
            </a:r>
          </a:p>
          <a:p>
            <a:endParaRPr lang="en-US" sz="2200" dirty="0"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Stanford </a:t>
            </a:r>
            <a:r>
              <a:rPr lang="en-US" sz="2200" dirty="0" err="1"/>
              <a:t>Openclassroom</a:t>
            </a:r>
            <a:r>
              <a:rPr lang="en-US" sz="2200" dirty="0"/>
              <a:t>, </a:t>
            </a:r>
            <a:r>
              <a:rPr lang="en-US" sz="2200" i="1" dirty="0"/>
              <a:t>Design and Analysis of Algorithms</a:t>
            </a:r>
            <a:r>
              <a:rPr lang="en-US" sz="2200" dirty="0"/>
              <a:t>, Chapters 5 -- 9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MIT Open Course, </a:t>
            </a:r>
            <a:r>
              <a:rPr lang="en-US" sz="2200" i="1" dirty="0"/>
              <a:t>Mathematics for Computer Science</a:t>
            </a:r>
            <a:r>
              <a:rPr lang="en-US" sz="2200" dirty="0"/>
              <a:t>, Lectures 6 -- 10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0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3C402E-ED9F-D240-8D39-47C6620C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EEE90B-C74B-1346-98D3-207FD1ECE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80" y="1623919"/>
            <a:ext cx="8897785" cy="5211762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Formation of any science: desired to solve a specific problem, triggered the incentive to establish a novel system of techniques in solving similar problems.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AFB9218-3E23-8345-B00A-17BA2B35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xmlns="" id="{823FA283-087D-9C4A-BD6C-18F5CC0951B6}"/>
              </a:ext>
            </a:extLst>
          </p:cNvPr>
          <p:cNvGrpSpPr/>
          <p:nvPr/>
        </p:nvGrpSpPr>
        <p:grpSpPr>
          <a:xfrm>
            <a:off x="233750" y="1524000"/>
            <a:ext cx="4488115" cy="3869063"/>
            <a:chOff x="2097157" y="1786301"/>
            <a:chExt cx="4488115" cy="3869063"/>
          </a:xfrm>
        </p:grpSpPr>
        <p:sp>
          <p:nvSpPr>
            <p:cNvPr id="6" name="任意多边形 2">
              <a:extLst>
                <a:ext uri="{FF2B5EF4-FFF2-40B4-BE49-F238E27FC236}">
                  <a16:creationId xmlns:a16="http://schemas.microsoft.com/office/drawing/2014/main" xmlns="" id="{A058E54A-3AFC-3241-9AAC-99C209097C64}"/>
                </a:ext>
              </a:extLst>
            </p:cNvPr>
            <p:cNvSpPr/>
            <p:nvPr/>
          </p:nvSpPr>
          <p:spPr>
            <a:xfrm>
              <a:off x="3922965" y="1786301"/>
              <a:ext cx="836501" cy="721121"/>
            </a:xfrm>
            <a:custGeom>
              <a:avLst/>
              <a:gdLst>
                <a:gd name="connsiteX0" fmla="*/ 418250 w 836501"/>
                <a:gd name="connsiteY0" fmla="*/ 0 h 721121"/>
                <a:gd name="connsiteX1" fmla="*/ 836501 w 836501"/>
                <a:gd name="connsiteY1" fmla="*/ 721121 h 721121"/>
                <a:gd name="connsiteX2" fmla="*/ 0 w 836501"/>
                <a:gd name="connsiteY2" fmla="*/ 721121 h 721121"/>
                <a:gd name="connsiteX3" fmla="*/ 418250 w 836501"/>
                <a:gd name="connsiteY3" fmla="*/ 0 h 72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501" h="721121">
                  <a:moveTo>
                    <a:pt x="418250" y="0"/>
                  </a:moveTo>
                  <a:lnTo>
                    <a:pt x="836501" y="721121"/>
                  </a:lnTo>
                  <a:lnTo>
                    <a:pt x="0" y="721121"/>
                  </a:lnTo>
                  <a:lnTo>
                    <a:pt x="418250" y="0"/>
                  </a:lnTo>
                  <a:close/>
                </a:path>
              </a:pathLst>
            </a:cu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3">
              <a:extLst>
                <a:ext uri="{FF2B5EF4-FFF2-40B4-BE49-F238E27FC236}">
                  <a16:creationId xmlns:a16="http://schemas.microsoft.com/office/drawing/2014/main" xmlns="" id="{2C6351EE-45BA-D84F-8DAD-BF91C967062C}"/>
                </a:ext>
              </a:extLst>
            </p:cNvPr>
            <p:cNvSpPr/>
            <p:nvPr/>
          </p:nvSpPr>
          <p:spPr>
            <a:xfrm>
              <a:off x="3475891" y="2606813"/>
              <a:ext cx="1730648" cy="671425"/>
            </a:xfrm>
            <a:custGeom>
              <a:avLst/>
              <a:gdLst>
                <a:gd name="connsiteX0" fmla="*/ 389427 w 1730648"/>
                <a:gd name="connsiteY0" fmla="*/ 0 h 671425"/>
                <a:gd name="connsiteX1" fmla="*/ 1341221 w 1730648"/>
                <a:gd name="connsiteY1" fmla="*/ 0 h 671425"/>
                <a:gd name="connsiteX2" fmla="*/ 1730648 w 1730648"/>
                <a:gd name="connsiteY2" fmla="*/ 671425 h 671425"/>
                <a:gd name="connsiteX3" fmla="*/ 0 w 1730648"/>
                <a:gd name="connsiteY3" fmla="*/ 671425 h 671425"/>
                <a:gd name="connsiteX4" fmla="*/ 389427 w 1730648"/>
                <a:gd name="connsiteY4" fmla="*/ 0 h 67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648" h="671425">
                  <a:moveTo>
                    <a:pt x="389427" y="0"/>
                  </a:moveTo>
                  <a:lnTo>
                    <a:pt x="1341221" y="0"/>
                  </a:lnTo>
                  <a:lnTo>
                    <a:pt x="1730648" y="671425"/>
                  </a:lnTo>
                  <a:lnTo>
                    <a:pt x="0" y="671425"/>
                  </a:lnTo>
                  <a:lnTo>
                    <a:pt x="389427" y="0"/>
                  </a:lnTo>
                  <a:close/>
                </a:path>
              </a:pathLst>
            </a:cu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4">
              <a:extLst>
                <a:ext uri="{FF2B5EF4-FFF2-40B4-BE49-F238E27FC236}">
                  <a16:creationId xmlns:a16="http://schemas.microsoft.com/office/drawing/2014/main" xmlns="" id="{D63AC0CE-5F7B-4045-997C-17186EEEE8C4}"/>
                </a:ext>
              </a:extLst>
            </p:cNvPr>
            <p:cNvSpPr/>
            <p:nvPr/>
          </p:nvSpPr>
          <p:spPr>
            <a:xfrm>
              <a:off x="3028818" y="3377629"/>
              <a:ext cx="2624794" cy="671425"/>
            </a:xfrm>
            <a:custGeom>
              <a:avLst/>
              <a:gdLst>
                <a:gd name="connsiteX0" fmla="*/ 389426 w 2624794"/>
                <a:gd name="connsiteY0" fmla="*/ 0 h 671425"/>
                <a:gd name="connsiteX1" fmla="*/ 2235368 w 2624794"/>
                <a:gd name="connsiteY1" fmla="*/ 0 h 671425"/>
                <a:gd name="connsiteX2" fmla="*/ 2624794 w 2624794"/>
                <a:gd name="connsiteY2" fmla="*/ 671425 h 671425"/>
                <a:gd name="connsiteX3" fmla="*/ 0 w 2624794"/>
                <a:gd name="connsiteY3" fmla="*/ 671425 h 671425"/>
                <a:gd name="connsiteX4" fmla="*/ 389426 w 2624794"/>
                <a:gd name="connsiteY4" fmla="*/ 0 h 67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4794" h="671425">
                  <a:moveTo>
                    <a:pt x="389426" y="0"/>
                  </a:moveTo>
                  <a:lnTo>
                    <a:pt x="2235368" y="0"/>
                  </a:lnTo>
                  <a:lnTo>
                    <a:pt x="2624794" y="671425"/>
                  </a:lnTo>
                  <a:lnTo>
                    <a:pt x="0" y="671425"/>
                  </a:lnTo>
                  <a:lnTo>
                    <a:pt x="389426" y="0"/>
                  </a:lnTo>
                  <a:close/>
                </a:path>
              </a:pathLst>
            </a:cu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5">
              <a:extLst>
                <a:ext uri="{FF2B5EF4-FFF2-40B4-BE49-F238E27FC236}">
                  <a16:creationId xmlns:a16="http://schemas.microsoft.com/office/drawing/2014/main" xmlns="" id="{28036DE6-07BB-134A-A69A-2D9FAA6FE0AB}"/>
                </a:ext>
              </a:extLst>
            </p:cNvPr>
            <p:cNvSpPr/>
            <p:nvPr/>
          </p:nvSpPr>
          <p:spPr>
            <a:xfrm>
              <a:off x="2581744" y="4148445"/>
              <a:ext cx="3518942" cy="671425"/>
            </a:xfrm>
            <a:custGeom>
              <a:avLst/>
              <a:gdLst>
                <a:gd name="connsiteX0" fmla="*/ 389427 w 3518942"/>
                <a:gd name="connsiteY0" fmla="*/ 0 h 671425"/>
                <a:gd name="connsiteX1" fmla="*/ 3129515 w 3518942"/>
                <a:gd name="connsiteY1" fmla="*/ 0 h 671425"/>
                <a:gd name="connsiteX2" fmla="*/ 3518942 w 3518942"/>
                <a:gd name="connsiteY2" fmla="*/ 671425 h 671425"/>
                <a:gd name="connsiteX3" fmla="*/ 0 w 3518942"/>
                <a:gd name="connsiteY3" fmla="*/ 671425 h 671425"/>
                <a:gd name="connsiteX4" fmla="*/ 389427 w 3518942"/>
                <a:gd name="connsiteY4" fmla="*/ 0 h 67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942" h="671425">
                  <a:moveTo>
                    <a:pt x="389427" y="0"/>
                  </a:moveTo>
                  <a:lnTo>
                    <a:pt x="3129515" y="0"/>
                  </a:lnTo>
                  <a:lnTo>
                    <a:pt x="3518942" y="671425"/>
                  </a:lnTo>
                  <a:lnTo>
                    <a:pt x="0" y="671425"/>
                  </a:lnTo>
                  <a:lnTo>
                    <a:pt x="389427" y="0"/>
                  </a:lnTo>
                  <a:close/>
                </a:path>
              </a:pathLst>
            </a:custGeom>
            <a:solidFill>
              <a:srgbClr val="CB4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6">
              <a:extLst>
                <a:ext uri="{FF2B5EF4-FFF2-40B4-BE49-F238E27FC236}">
                  <a16:creationId xmlns:a16="http://schemas.microsoft.com/office/drawing/2014/main" xmlns="" id="{2DF8C8E4-4D7B-1845-B581-D828BBC42E0C}"/>
                </a:ext>
              </a:extLst>
            </p:cNvPr>
            <p:cNvSpPr/>
            <p:nvPr/>
          </p:nvSpPr>
          <p:spPr>
            <a:xfrm>
              <a:off x="2097157" y="4919261"/>
              <a:ext cx="4488115" cy="736103"/>
            </a:xfrm>
            <a:custGeom>
              <a:avLst/>
              <a:gdLst>
                <a:gd name="connsiteX0" fmla="*/ 426940 w 4488115"/>
                <a:gd name="connsiteY0" fmla="*/ 0 h 736103"/>
                <a:gd name="connsiteX1" fmla="*/ 4061175 w 4488115"/>
                <a:gd name="connsiteY1" fmla="*/ 0 h 736103"/>
                <a:gd name="connsiteX2" fmla="*/ 4488115 w 4488115"/>
                <a:gd name="connsiteY2" fmla="*/ 736103 h 736103"/>
                <a:gd name="connsiteX3" fmla="*/ 0 w 4488115"/>
                <a:gd name="connsiteY3" fmla="*/ 736103 h 736103"/>
                <a:gd name="connsiteX4" fmla="*/ 426940 w 4488115"/>
                <a:gd name="connsiteY4" fmla="*/ 0 h 73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8115" h="736103">
                  <a:moveTo>
                    <a:pt x="426940" y="0"/>
                  </a:moveTo>
                  <a:lnTo>
                    <a:pt x="4061175" y="0"/>
                  </a:lnTo>
                  <a:lnTo>
                    <a:pt x="4488115" y="736103"/>
                  </a:lnTo>
                  <a:lnTo>
                    <a:pt x="0" y="736103"/>
                  </a:lnTo>
                  <a:lnTo>
                    <a:pt x="426940" y="0"/>
                  </a:lnTo>
                  <a:close/>
                </a:path>
              </a:pathLst>
            </a:cu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C7D1588-4A46-0D45-BE22-238ECCE433B9}"/>
              </a:ext>
            </a:extLst>
          </p:cNvPr>
          <p:cNvGrpSpPr/>
          <p:nvPr/>
        </p:nvGrpSpPr>
        <p:grpSpPr>
          <a:xfrm>
            <a:off x="3790204" y="1666169"/>
            <a:ext cx="5230689" cy="643535"/>
            <a:chOff x="1062663" y="453038"/>
            <a:chExt cx="6558794" cy="643535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xmlns="" id="{43AA35D3-7281-964F-8FBD-5FD9B96CA658}"/>
                </a:ext>
              </a:extLst>
            </p:cNvPr>
            <p:cNvSpPr/>
            <p:nvPr/>
          </p:nvSpPr>
          <p:spPr>
            <a:xfrm>
              <a:off x="1062663" y="453038"/>
              <a:ext cx="6558794" cy="643535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xmlns="" id="{3EADE1B4-6B40-524E-A79A-97EE84BE4FCA}"/>
                </a:ext>
              </a:extLst>
            </p:cNvPr>
            <p:cNvSpPr txBox="1"/>
            <p:nvPr/>
          </p:nvSpPr>
          <p:spPr>
            <a:xfrm>
              <a:off x="1094078" y="484453"/>
              <a:ext cx="6495964" cy="580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i="1" kern="1200" dirty="0">
                  <a:solidFill>
                    <a:srgbClr val="00B050"/>
                  </a:solidFill>
                </a:rPr>
                <a:t>Construct/design/develop                   </a:t>
              </a:r>
              <a:r>
                <a:rPr lang="en-US" sz="2400" dirty="0"/>
                <a:t>new methodologies and better</a:t>
              </a:r>
              <a:r>
                <a:rPr lang="en-US" sz="2400" i="1" dirty="0">
                  <a:solidFill>
                    <a:srgbClr val="00B050"/>
                  </a:solidFill>
                </a:rPr>
                <a:t> </a:t>
              </a:r>
              <a:r>
                <a:rPr lang="en-US" sz="2400" kern="1200" dirty="0"/>
                <a:t>solutions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689A86EF-CD77-274B-97A4-60EC7B06B9B5}"/>
              </a:ext>
            </a:extLst>
          </p:cNvPr>
          <p:cNvGrpSpPr/>
          <p:nvPr/>
        </p:nvGrpSpPr>
        <p:grpSpPr>
          <a:xfrm>
            <a:off x="3790204" y="2390146"/>
            <a:ext cx="5230689" cy="643535"/>
            <a:chOff x="1062663" y="1177015"/>
            <a:chExt cx="6558794" cy="64353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xmlns="" id="{5A282C2D-D721-894C-B9EE-F5D8E5CFC86D}"/>
                </a:ext>
              </a:extLst>
            </p:cNvPr>
            <p:cNvSpPr/>
            <p:nvPr/>
          </p:nvSpPr>
          <p:spPr>
            <a:xfrm>
              <a:off x="1062663" y="1177015"/>
              <a:ext cx="6558794" cy="643535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ounded Rectangle 6">
              <a:extLst>
                <a:ext uri="{FF2B5EF4-FFF2-40B4-BE49-F238E27FC236}">
                  <a16:creationId xmlns:a16="http://schemas.microsoft.com/office/drawing/2014/main" xmlns="" id="{1324F4D8-2322-324E-B462-A12D74315239}"/>
                </a:ext>
              </a:extLst>
            </p:cNvPr>
            <p:cNvSpPr txBox="1"/>
            <p:nvPr/>
          </p:nvSpPr>
          <p:spPr>
            <a:xfrm>
              <a:off x="1094078" y="1208430"/>
              <a:ext cx="6495964" cy="580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i="1" kern="1200" dirty="0">
                  <a:solidFill>
                    <a:srgbClr val="92D050"/>
                  </a:solidFill>
                </a:rPr>
                <a:t>Evaluate/apply</a:t>
              </a:r>
              <a:r>
                <a:rPr lang="en-US" sz="2400" kern="1200" dirty="0">
                  <a:solidFill>
                    <a:srgbClr val="92D050"/>
                  </a:solidFill>
                </a:rPr>
                <a:t> </a:t>
              </a:r>
              <a:r>
                <a:rPr lang="en-US" sz="2400" kern="1200" dirty="0"/>
                <a:t>methodologies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D475B90F-85EA-AB4B-9924-0B6866093DF0}"/>
              </a:ext>
            </a:extLst>
          </p:cNvPr>
          <p:cNvGrpSpPr/>
          <p:nvPr/>
        </p:nvGrpSpPr>
        <p:grpSpPr>
          <a:xfrm>
            <a:off x="3790204" y="3114123"/>
            <a:ext cx="5230689" cy="643535"/>
            <a:chOff x="1062663" y="1900992"/>
            <a:chExt cx="6558794" cy="64353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xmlns="" id="{2EC522E5-6A13-C745-9250-38136C8CE8FF}"/>
                </a:ext>
              </a:extLst>
            </p:cNvPr>
            <p:cNvSpPr/>
            <p:nvPr/>
          </p:nvSpPr>
          <p:spPr>
            <a:xfrm>
              <a:off x="1062663" y="1900992"/>
              <a:ext cx="6558794" cy="643535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xmlns="" id="{B2215A45-5FD9-EA49-84BA-BCACF665781B}"/>
                </a:ext>
              </a:extLst>
            </p:cNvPr>
            <p:cNvSpPr txBox="1"/>
            <p:nvPr/>
          </p:nvSpPr>
          <p:spPr>
            <a:xfrm>
              <a:off x="1094078" y="1932407"/>
              <a:ext cx="6495964" cy="580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i="1" kern="1200" dirty="0">
                  <a:solidFill>
                    <a:srgbClr val="FFC000"/>
                  </a:solidFill>
                </a:rPr>
                <a:t>Interpret/analyze/solve</a:t>
              </a:r>
              <a:r>
                <a:rPr lang="en-US" sz="2400" kern="1200" dirty="0">
                  <a:solidFill>
                    <a:srgbClr val="FFC000"/>
                  </a:solidFill>
                </a:rPr>
                <a:t> </a:t>
              </a:r>
              <a:r>
                <a:rPr lang="en-US" sz="2400" kern="1200" dirty="0"/>
                <a:t>exercises</a:t>
              </a:r>
              <a:r>
                <a:rPr lang="en-US" sz="2400" i="1" kern="1200" dirty="0"/>
                <a:t> </a:t>
              </a:r>
              <a:endParaRPr lang="en-US" sz="24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2BF71291-D213-5E47-A110-CDCCA074FD2F}"/>
              </a:ext>
            </a:extLst>
          </p:cNvPr>
          <p:cNvGrpSpPr/>
          <p:nvPr/>
        </p:nvGrpSpPr>
        <p:grpSpPr>
          <a:xfrm>
            <a:off x="3790204" y="3838101"/>
            <a:ext cx="5230689" cy="643535"/>
            <a:chOff x="1062663" y="2624970"/>
            <a:chExt cx="6558794" cy="64353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6E88079B-7FAE-F347-A9B4-D1FF0E999F2A}"/>
                </a:ext>
              </a:extLst>
            </p:cNvPr>
            <p:cNvSpPr/>
            <p:nvPr/>
          </p:nvSpPr>
          <p:spPr>
            <a:xfrm>
              <a:off x="1062663" y="2624970"/>
              <a:ext cx="6558794" cy="643535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xmlns="" id="{3D5AB27C-C966-AE4E-8352-886D3A023687}"/>
                </a:ext>
              </a:extLst>
            </p:cNvPr>
            <p:cNvSpPr txBox="1"/>
            <p:nvPr/>
          </p:nvSpPr>
          <p:spPr>
            <a:xfrm>
              <a:off x="1094078" y="2656385"/>
              <a:ext cx="6495964" cy="580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i="1" kern="1200" dirty="0">
                  <a:solidFill>
                    <a:schemeClr val="accent2">
                      <a:lumMod val="75000"/>
                    </a:schemeClr>
                  </a:solidFill>
                </a:rPr>
                <a:t>Understand/describe/explain</a:t>
              </a:r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2400" kern="1200" dirty="0"/>
                <a:t>algorithms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F021A41-4E23-A742-92A4-C39C16D126E9}"/>
              </a:ext>
            </a:extLst>
          </p:cNvPr>
          <p:cNvGrpSpPr/>
          <p:nvPr/>
        </p:nvGrpSpPr>
        <p:grpSpPr>
          <a:xfrm>
            <a:off x="3790204" y="4562078"/>
            <a:ext cx="5230689" cy="643535"/>
            <a:chOff x="1062663" y="3348947"/>
            <a:chExt cx="6558794" cy="64353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xmlns="" id="{59AFCD91-B83D-0642-ACF9-CD312927E7C6}"/>
                </a:ext>
              </a:extLst>
            </p:cNvPr>
            <p:cNvSpPr/>
            <p:nvPr/>
          </p:nvSpPr>
          <p:spPr>
            <a:xfrm>
              <a:off x="1062663" y="3348947"/>
              <a:ext cx="6558794" cy="643535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ounded Rectangle 12">
              <a:extLst>
                <a:ext uri="{FF2B5EF4-FFF2-40B4-BE49-F238E27FC236}">
                  <a16:creationId xmlns:a16="http://schemas.microsoft.com/office/drawing/2014/main" xmlns="" id="{4DDFD637-891A-714B-AFC5-D21C9499B117}"/>
                </a:ext>
              </a:extLst>
            </p:cNvPr>
            <p:cNvSpPr txBox="1"/>
            <p:nvPr/>
          </p:nvSpPr>
          <p:spPr>
            <a:xfrm>
              <a:off x="1094078" y="3380362"/>
              <a:ext cx="6495964" cy="5807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i="1" kern="1200" dirty="0">
                  <a:solidFill>
                    <a:schemeClr val="tx2">
                      <a:lumMod val="75000"/>
                    </a:schemeClr>
                  </a:solidFill>
                </a:rPr>
                <a:t>Remember/memorize</a:t>
              </a:r>
              <a:r>
                <a:rPr lang="en-US" sz="2400" kern="12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sz="2400" kern="1200" dirty="0"/>
                <a:t>concepts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4255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87679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/>
              <a:t>COMP1201 </a:t>
            </a:r>
          </a:p>
          <a:p>
            <a:pPr marL="0" indent="0" algn="ctr">
              <a:buNone/>
            </a:pPr>
            <a:r>
              <a:rPr lang="en-US" sz="4000" b="1" dirty="0"/>
              <a:t>Algorithms</a:t>
            </a:r>
          </a:p>
          <a:p>
            <a:pPr marL="0" indent="0" algn="ctr">
              <a:buNone/>
            </a:pPr>
            <a:endParaRPr lang="en-GB" altLang="zh-CN" dirty="0"/>
          </a:p>
          <a:p>
            <a:pPr marL="0" indent="0" algn="ctr">
              <a:buNone/>
            </a:pPr>
            <a:r>
              <a:rPr lang="en-US" dirty="0"/>
              <a:t>Lecture 1      </a:t>
            </a:r>
            <a:r>
              <a:rPr lang="zh-CN" altLang="en-US" dirty="0"/>
              <a:t> </a:t>
            </a:r>
            <a:r>
              <a:rPr lang="en-GB" altLang="zh-CN" dirty="0"/>
              <a:t>Graph Theory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err="1"/>
              <a:t>Jie</a:t>
            </a:r>
            <a:r>
              <a:rPr lang="en-US" sz="2400" dirty="0"/>
              <a:t> Zhang</a:t>
            </a:r>
          </a:p>
          <a:p>
            <a:pPr marL="0" indent="0" algn="ctr">
              <a:buNone/>
            </a:pPr>
            <a:r>
              <a:rPr lang="en-US" sz="2400" dirty="0" err="1"/>
              <a:t>jie.zhang@soton.ac.uk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Electronics and Computer Science</a:t>
            </a:r>
          </a:p>
          <a:p>
            <a:pPr marL="0" indent="0" algn="ctr">
              <a:buNone/>
            </a:pPr>
            <a:r>
              <a:rPr lang="en-US" sz="2400" dirty="0"/>
              <a:t>University of Southampton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AC546-AA13-CA41-A613-84138981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Standard Terminologies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CCB45D-1330-3D42-A304-D7F2E198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Graph</a:t>
            </a:r>
            <a:r>
              <a:rPr lang="en-GB" dirty="0"/>
              <a:t> </a:t>
            </a:r>
            <a:r>
              <a:rPr lang="en-GB" b="1" dirty="0"/>
              <a:t>G</a:t>
            </a:r>
            <a:r>
              <a:rPr lang="en-GB" dirty="0"/>
              <a:t> = (</a:t>
            </a:r>
            <a:r>
              <a:rPr lang="en-GB" b="1" dirty="0"/>
              <a:t>V</a:t>
            </a:r>
            <a:r>
              <a:rPr lang="en-GB" dirty="0"/>
              <a:t>, </a:t>
            </a:r>
            <a:r>
              <a:rPr lang="en-GB" b="1" dirty="0"/>
              <a:t>E</a:t>
            </a:r>
            <a:r>
              <a:rPr lang="en-GB" dirty="0"/>
              <a:t>), where </a:t>
            </a:r>
            <a:r>
              <a:rPr lang="en-GB" b="1" dirty="0"/>
              <a:t>V</a:t>
            </a:r>
            <a:r>
              <a:rPr lang="en-GB" dirty="0"/>
              <a:t>={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dirty="0"/>
              <a:t>,…,</a:t>
            </a:r>
            <a:r>
              <a:rPr lang="en-GB" i="1" dirty="0"/>
              <a:t>v</a:t>
            </a:r>
            <a:r>
              <a:rPr lang="en-GB" i="1" baseline="-25000" dirty="0"/>
              <a:t>i </a:t>
            </a:r>
            <a:r>
              <a:rPr lang="en-GB" dirty="0"/>
              <a:t>, …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dirty="0"/>
              <a:t>} is the set of </a:t>
            </a:r>
            <a:r>
              <a:rPr lang="en-GB" dirty="0">
                <a:solidFill>
                  <a:srgbClr val="FF0000"/>
                </a:solidFill>
              </a:rPr>
              <a:t>vertices/nodes </a:t>
            </a:r>
            <a:r>
              <a:rPr lang="en-GB" dirty="0"/>
              <a:t>and </a:t>
            </a:r>
            <a:r>
              <a:rPr lang="en-GB" b="1" dirty="0"/>
              <a:t>E</a:t>
            </a:r>
            <a:r>
              <a:rPr lang="en-GB" dirty="0"/>
              <a:t>={</a:t>
            </a:r>
            <a:r>
              <a:rPr lang="en-GB" i="1" dirty="0"/>
              <a:t>e</a:t>
            </a:r>
            <a:r>
              <a:rPr lang="en-GB" baseline="-25000" dirty="0"/>
              <a:t>1</a:t>
            </a:r>
            <a:r>
              <a:rPr lang="en-GB" dirty="0"/>
              <a:t>,…, </a:t>
            </a:r>
            <a:r>
              <a:rPr lang="en-GB" i="1" dirty="0" err="1"/>
              <a:t>e</a:t>
            </a:r>
            <a:r>
              <a:rPr lang="en-GB" i="1" baseline="-25000" dirty="0" err="1"/>
              <a:t>k</a:t>
            </a:r>
            <a:r>
              <a:rPr lang="en-GB" i="1" baseline="-25000" dirty="0"/>
              <a:t> </a:t>
            </a:r>
            <a:r>
              <a:rPr lang="en-GB" dirty="0"/>
              <a:t>, …, </a:t>
            </a:r>
            <a:r>
              <a:rPr lang="en-GB" i="1" dirty="0" err="1"/>
              <a:t>e</a:t>
            </a:r>
            <a:r>
              <a:rPr lang="en-GB" i="1" baseline="-25000" dirty="0" err="1"/>
              <a:t>m</a:t>
            </a:r>
            <a:r>
              <a:rPr lang="en-GB" dirty="0"/>
              <a:t>} is the set of </a:t>
            </a:r>
            <a:r>
              <a:rPr lang="en-GB" dirty="0">
                <a:solidFill>
                  <a:srgbClr val="FF0000"/>
                </a:solidFill>
              </a:rPr>
              <a:t>edges</a:t>
            </a:r>
            <a:r>
              <a:rPr lang="en-GB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|</a:t>
            </a:r>
            <a:r>
              <a:rPr lang="en-GB" b="1" dirty="0"/>
              <a:t>V</a:t>
            </a:r>
            <a:r>
              <a:rPr lang="en-GB" dirty="0"/>
              <a:t>| = </a:t>
            </a:r>
            <a:r>
              <a:rPr lang="en-GB" i="1" dirty="0"/>
              <a:t>n</a:t>
            </a:r>
            <a:r>
              <a:rPr lang="en-GB" dirty="0"/>
              <a:t>, the number of vertices; |</a:t>
            </a:r>
            <a:r>
              <a:rPr lang="en-GB" b="1" dirty="0"/>
              <a:t>E</a:t>
            </a:r>
            <a:r>
              <a:rPr lang="en-GB" dirty="0"/>
              <a:t>| = </a:t>
            </a:r>
            <a:r>
              <a:rPr lang="en-GB" i="1" dirty="0"/>
              <a:t>m</a:t>
            </a:r>
            <a:r>
              <a:rPr lang="en-GB" dirty="0"/>
              <a:t>, the number of edges;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i="1" dirty="0"/>
              <a:t>Edge </a:t>
            </a:r>
            <a:r>
              <a:rPr lang="en-GB" i="1" dirty="0" err="1"/>
              <a:t>e</a:t>
            </a:r>
            <a:r>
              <a:rPr lang="en-GB" i="1" baseline="-25000" dirty="0" err="1"/>
              <a:t>k</a:t>
            </a:r>
            <a:r>
              <a:rPr lang="en-GB" i="1" dirty="0"/>
              <a:t>=</a:t>
            </a:r>
            <a:r>
              <a:rPr lang="en-GB" dirty="0"/>
              <a:t> </a:t>
            </a:r>
            <a:r>
              <a:rPr lang="en-GB" i="1" dirty="0" err="1"/>
              <a:t>v</a:t>
            </a:r>
            <a:r>
              <a:rPr lang="en-GB" i="1" baseline="-25000" dirty="0" err="1"/>
              <a:t>i</a:t>
            </a:r>
            <a:r>
              <a:rPr lang="en-GB" i="1" dirty="0" err="1"/>
              <a:t>v</a:t>
            </a:r>
            <a:r>
              <a:rPr lang="en-GB" i="1" baseline="-25000" dirty="0" err="1"/>
              <a:t>j</a:t>
            </a:r>
            <a:r>
              <a:rPr lang="en-GB" i="1" baseline="-25000" dirty="0"/>
              <a:t> </a:t>
            </a:r>
            <a:r>
              <a:rPr lang="en-GB" dirty="0"/>
              <a:t>: vertices </a:t>
            </a:r>
            <a:r>
              <a:rPr lang="en-GB" i="1" dirty="0"/>
              <a:t>v</a:t>
            </a:r>
            <a:r>
              <a:rPr lang="en-GB" i="1" baseline="-25000" dirty="0"/>
              <a:t>i </a:t>
            </a:r>
            <a:r>
              <a:rPr lang="en-GB" dirty="0"/>
              <a:t>and </a:t>
            </a:r>
            <a:r>
              <a:rPr lang="en-GB" i="1" dirty="0" err="1"/>
              <a:t>v</a:t>
            </a:r>
            <a:r>
              <a:rPr lang="en-GB" i="1" baseline="-25000" dirty="0" err="1"/>
              <a:t>j</a:t>
            </a:r>
            <a:r>
              <a:rPr lang="en-GB" i="1" baseline="-25000" dirty="0"/>
              <a:t> </a:t>
            </a:r>
            <a:r>
              <a:rPr lang="en-GB" dirty="0"/>
              <a:t>are connected by edge </a:t>
            </a:r>
            <a:r>
              <a:rPr lang="en-GB" i="1" dirty="0" err="1"/>
              <a:t>e</a:t>
            </a:r>
            <a:r>
              <a:rPr lang="en-GB" i="1" baseline="-25000" dirty="0" err="1"/>
              <a:t>k</a:t>
            </a:r>
            <a:endParaRPr lang="en-GB" dirty="0"/>
          </a:p>
          <a:p>
            <a:r>
              <a:rPr lang="en-GB" i="1" dirty="0"/>
              <a:t>d</a:t>
            </a:r>
            <a:r>
              <a:rPr lang="en-GB" dirty="0"/>
              <a:t>(</a:t>
            </a:r>
            <a:r>
              <a:rPr lang="en-GB" i="1" dirty="0"/>
              <a:t>v</a:t>
            </a:r>
            <a:r>
              <a:rPr lang="en-GB" i="1" baseline="-25000" dirty="0"/>
              <a:t>i</a:t>
            </a:r>
            <a:r>
              <a:rPr lang="en-GB" dirty="0"/>
              <a:t>):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Degree</a:t>
            </a:r>
            <a:r>
              <a:rPr lang="en-GB" dirty="0"/>
              <a:t> of a vertex – the number of edges adjacent to vertex </a:t>
            </a:r>
            <a:r>
              <a:rPr lang="en-GB" i="1" dirty="0"/>
              <a:t>v</a:t>
            </a:r>
            <a:r>
              <a:rPr lang="en-GB" i="1" baseline="-25000" dirty="0"/>
              <a:t>i</a:t>
            </a:r>
            <a:endParaRPr lang="en-GB" dirty="0"/>
          </a:p>
          <a:p>
            <a:r>
              <a:rPr lang="en-GB" i="1" dirty="0">
                <a:solidFill>
                  <a:srgbClr val="FF0000"/>
                </a:solidFill>
              </a:rPr>
              <a:t>Walk: </a:t>
            </a:r>
            <a:r>
              <a:rPr lang="en-GB" dirty="0"/>
              <a:t>a sequence of alternating vertices and edges of a graph (vertex can be repeated; edge can be repeated)</a:t>
            </a:r>
          </a:p>
          <a:p>
            <a:r>
              <a:rPr lang="en-GB" i="1" dirty="0">
                <a:solidFill>
                  <a:srgbClr val="FF0000"/>
                </a:solidFill>
              </a:rPr>
              <a:t>Trail: </a:t>
            </a:r>
            <a:r>
              <a:rPr lang="en-GB" dirty="0"/>
              <a:t>if the edges of a walk are distinct, then the walk is a </a:t>
            </a:r>
            <a:r>
              <a:rPr lang="en-GB" i="1" dirty="0">
                <a:solidFill>
                  <a:srgbClr val="FF0000"/>
                </a:solidFill>
              </a:rPr>
              <a:t>trail</a:t>
            </a:r>
          </a:p>
          <a:p>
            <a:r>
              <a:rPr lang="en-GB" i="1" dirty="0">
                <a:solidFill>
                  <a:srgbClr val="FF0000"/>
                </a:solidFill>
              </a:rPr>
              <a:t>Path</a:t>
            </a:r>
            <a:r>
              <a:rPr lang="en-GB" dirty="0"/>
              <a:t>: if, in addition, the vertices of the trail are distinct, then it is called a </a:t>
            </a:r>
            <a:r>
              <a:rPr lang="en-GB" i="1" dirty="0">
                <a:solidFill>
                  <a:srgbClr val="FF0000"/>
                </a:solidFill>
              </a:rPr>
              <a:t>path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769936-5704-A24B-9AE3-53127EC7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21AEDF16-DF5B-8B42-915C-47F3179A6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99613"/>
              </p:ext>
            </p:extLst>
          </p:nvPr>
        </p:nvGraphicFramePr>
        <p:xfrm>
          <a:off x="457200" y="5516880"/>
          <a:ext cx="2514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11526933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598382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Walk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 repeat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2191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751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470120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97CBC235-E75B-C646-992D-FC55CC431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89858"/>
              </p:ext>
            </p:extLst>
          </p:nvPr>
        </p:nvGraphicFramePr>
        <p:xfrm>
          <a:off x="3276600" y="5486400"/>
          <a:ext cx="2514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11526933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598382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 repeat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2191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751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47012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AA93A0F8-471D-1443-AD0A-1EF6C326F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86175"/>
              </p:ext>
            </p:extLst>
          </p:nvPr>
        </p:nvGraphicFramePr>
        <p:xfrm>
          <a:off x="6096000" y="5486400"/>
          <a:ext cx="2514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11526933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598382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 repeat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2191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751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4701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81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AC546-AA13-CA41-A613-84138981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Standard Terminologies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CCB45D-1330-3D42-A304-D7F2E1982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Circuit: </a:t>
            </a:r>
            <a:r>
              <a:rPr lang="en-GB" dirty="0"/>
              <a:t>a closed trail.</a:t>
            </a:r>
          </a:p>
          <a:p>
            <a:r>
              <a:rPr lang="en-GB" i="1" dirty="0">
                <a:solidFill>
                  <a:srgbClr val="FF0000"/>
                </a:solidFill>
              </a:rPr>
              <a:t>Cycle</a:t>
            </a:r>
            <a:r>
              <a:rPr lang="en-GB" dirty="0"/>
              <a:t>: a closed path.</a:t>
            </a:r>
          </a:p>
          <a:p>
            <a:endParaRPr lang="en-GB" i="1" dirty="0">
              <a:solidFill>
                <a:srgbClr val="FF0000"/>
              </a:solidFill>
            </a:endParaRPr>
          </a:p>
          <a:p>
            <a:r>
              <a:rPr lang="en-GB" i="1" dirty="0">
                <a:solidFill>
                  <a:srgbClr val="FF0000"/>
                </a:solidFill>
              </a:rPr>
              <a:t>Connected graph</a:t>
            </a:r>
            <a:r>
              <a:rPr lang="en-GB" dirty="0"/>
              <a:t>: a graph in which there is a route from each vertex to any other vertex.</a:t>
            </a:r>
          </a:p>
          <a:p>
            <a:r>
              <a:rPr lang="en-GB" i="1" dirty="0">
                <a:solidFill>
                  <a:srgbClr val="FF0000"/>
                </a:solidFill>
              </a:rPr>
              <a:t>Tree</a:t>
            </a:r>
            <a:r>
              <a:rPr lang="en-GB" dirty="0"/>
              <a:t>: a connected graph with no cycles. Its degree-1 vertices are called </a:t>
            </a:r>
            <a:r>
              <a:rPr lang="en-GB" i="1" dirty="0">
                <a:solidFill>
                  <a:srgbClr val="FF0000"/>
                </a:solidFill>
              </a:rPr>
              <a:t>leaves</a:t>
            </a:r>
            <a:r>
              <a:rPr lang="en-GB" dirty="0"/>
              <a:t>.</a:t>
            </a:r>
          </a:p>
          <a:p>
            <a:r>
              <a:rPr lang="en-GB" i="1" dirty="0">
                <a:solidFill>
                  <a:srgbClr val="FF0000"/>
                </a:solidFill>
              </a:rPr>
              <a:t>Forest</a:t>
            </a:r>
            <a:r>
              <a:rPr lang="en-GB" dirty="0"/>
              <a:t>: every connected component is a tree.</a:t>
            </a:r>
            <a:r>
              <a:rPr lang="en-US" dirty="0"/>
              <a:t> </a:t>
            </a:r>
            <a:r>
              <a:rPr lang="en-GB" dirty="0"/>
              <a:t>Alternatively speaking, a graph with no cycles but not necessarily connected.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769936-5704-A24B-9AE3-53127EC7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AC546-AA13-CA41-A613-84138981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Standard Terminologies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CCB45D-1330-3D42-A304-D7F2E1982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Bipartite graph</a:t>
            </a:r>
            <a:r>
              <a:rPr lang="en-GB" dirty="0"/>
              <a:t>: the vertices can be partitioned into two classes such that every edge has its ends in a different class.</a:t>
            </a:r>
          </a:p>
          <a:p>
            <a:r>
              <a:rPr lang="en-GB" i="1" dirty="0">
                <a:solidFill>
                  <a:srgbClr val="FF0000"/>
                </a:solidFill>
              </a:rPr>
              <a:t>Complete graph</a:t>
            </a:r>
            <a:r>
              <a:rPr lang="en-GB" dirty="0"/>
              <a:t>: a simple graph in which every pair of vertices is connected by an edge, noted as </a:t>
            </a:r>
            <a:r>
              <a:rPr lang="en-GB" dirty="0" err="1"/>
              <a:t>K</a:t>
            </a:r>
            <a:r>
              <a:rPr lang="en-GB" i="1" baseline="-25000" dirty="0" err="1"/>
              <a:t>n</a:t>
            </a:r>
            <a:r>
              <a:rPr lang="en-GB" i="1" baseline="-25000" dirty="0"/>
              <a:t> </a:t>
            </a:r>
            <a:r>
              <a:rPr lang="en-GB" dirty="0"/>
              <a:t>(Q: </a:t>
            </a:r>
            <a:r>
              <a:rPr lang="en-GB" i="1" dirty="0"/>
              <a:t>m</a:t>
            </a:r>
            <a:r>
              <a:rPr lang="en-GB" dirty="0"/>
              <a:t> = ?)</a:t>
            </a:r>
            <a:endParaRPr lang="en-GB" i="1" baseline="-25000" dirty="0"/>
          </a:p>
          <a:p>
            <a:r>
              <a:rPr lang="en-GB" i="1" dirty="0">
                <a:solidFill>
                  <a:srgbClr val="FF0000"/>
                </a:solidFill>
              </a:rPr>
              <a:t>k</a:t>
            </a:r>
            <a:r>
              <a:rPr lang="en-GB" dirty="0">
                <a:solidFill>
                  <a:srgbClr val="FF0000"/>
                </a:solidFill>
              </a:rPr>
              <a:t>-regular graph</a:t>
            </a:r>
            <a:r>
              <a:rPr lang="en-GB" dirty="0"/>
              <a:t>:</a:t>
            </a:r>
            <a:r>
              <a:rPr lang="en-US" dirty="0"/>
              <a:t> </a:t>
            </a:r>
            <a:r>
              <a:rPr lang="en-GB" dirty="0"/>
              <a:t>every vertex of the graph has the same degree </a:t>
            </a:r>
            <a:r>
              <a:rPr lang="en-GB" i="1" dirty="0"/>
              <a:t>k</a:t>
            </a:r>
          </a:p>
          <a:p>
            <a:r>
              <a:rPr lang="en-GB" i="1" dirty="0">
                <a:solidFill>
                  <a:srgbClr val="FF0000"/>
                </a:solidFill>
              </a:rPr>
              <a:t>Planar graph</a:t>
            </a:r>
            <a:r>
              <a:rPr lang="en-GB" dirty="0"/>
              <a:t>: a graph that can be drawn with no edges crossing.</a:t>
            </a:r>
          </a:p>
          <a:p>
            <a:r>
              <a:rPr lang="en-GB" i="1" dirty="0">
                <a:solidFill>
                  <a:srgbClr val="FF0000"/>
                </a:solidFill>
              </a:rPr>
              <a:t>Directed graph</a:t>
            </a:r>
            <a:r>
              <a:rPr lang="en-GB" dirty="0"/>
              <a:t>: a graph in which the edges have directions.</a:t>
            </a:r>
          </a:p>
          <a:p>
            <a:r>
              <a:rPr lang="en-GB" i="1" dirty="0">
                <a:solidFill>
                  <a:srgbClr val="FF0000"/>
                </a:solidFill>
              </a:rPr>
              <a:t>Weighted graph</a:t>
            </a:r>
            <a:r>
              <a:rPr lang="en-GB" dirty="0"/>
              <a:t>: a graph in which the edges have weights. </a:t>
            </a:r>
          </a:p>
          <a:p>
            <a:r>
              <a:rPr lang="en-GB" i="1" dirty="0">
                <a:solidFill>
                  <a:srgbClr val="FF0000"/>
                </a:solidFill>
              </a:rPr>
              <a:t>Simple graph</a:t>
            </a:r>
            <a:r>
              <a:rPr lang="en-GB" dirty="0"/>
              <a:t>: finite, unweighted, undirected, no loops, no multiple edges.</a:t>
            </a:r>
            <a:endParaRPr lang="en-GB" i="1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769936-5704-A24B-9AE3-53127EC7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6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33241-2CF3-D448-8354-561C25E3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Vertex 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3B27EA-E9A8-9A48-92D0-EB213141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2400" dirty="0"/>
              <a:t>                                      </a:t>
            </a:r>
            <a:r>
              <a:rPr lang="zh-CN" altLang="en-US" sz="2400" dirty="0"/>
              <a:t>∑</a:t>
            </a:r>
            <a:r>
              <a:rPr lang="en-US" altLang="zh-CN" sz="2400" i="1" baseline="-25000" dirty="0" err="1"/>
              <a:t>i</a:t>
            </a:r>
            <a:r>
              <a:rPr lang="en-US" altLang="zh-CN" sz="2400" dirty="0"/>
              <a:t> </a:t>
            </a:r>
            <a:r>
              <a:rPr lang="en-US" altLang="zh-CN" sz="2400" i="1" dirty="0"/>
              <a:t>d</a:t>
            </a:r>
            <a:r>
              <a:rPr lang="en-US" altLang="zh-CN" sz="2400" dirty="0"/>
              <a:t>(</a:t>
            </a:r>
            <a:r>
              <a:rPr lang="en-US" altLang="zh-CN" sz="2400" i="1" dirty="0"/>
              <a:t>v</a:t>
            </a:r>
            <a:r>
              <a:rPr lang="en-US" altLang="zh-CN" sz="2400" i="1" baseline="-25000" dirty="0"/>
              <a:t>i</a:t>
            </a:r>
            <a:r>
              <a:rPr lang="en-US" altLang="zh-CN" sz="2400" dirty="0"/>
              <a:t>) = 2 |E|</a:t>
            </a:r>
            <a:endParaRPr lang="en-GB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/>
              <a:t>     i.e., the sum of the degrees of the vertices is always twice the number of edges.  -- Why? </a:t>
            </a:r>
          </a:p>
          <a:p>
            <a:endParaRPr lang="en-GB" sz="800" dirty="0"/>
          </a:p>
          <a:p>
            <a:pPr marL="0" indent="0">
              <a:buNone/>
            </a:pPr>
            <a:r>
              <a:rPr lang="en-GB" sz="2400" dirty="0"/>
              <a:t>     ⇒ The number of odd-degree vertices in a graph is always even.</a:t>
            </a:r>
          </a:p>
          <a:p>
            <a:pPr marL="0" indent="0">
              <a:buNone/>
            </a:pPr>
            <a:r>
              <a:rPr lang="zh-CN" altLang="en-US" sz="2400" dirty="0"/>
              <a:t>     </a:t>
            </a:r>
            <a:r>
              <a:rPr lang="en-GB" sz="2400" dirty="0"/>
              <a:t>⇒ When </a:t>
            </a:r>
            <a:r>
              <a:rPr lang="en-GB" sz="2400" i="1" dirty="0"/>
              <a:t>k</a:t>
            </a:r>
            <a:r>
              <a:rPr lang="en-GB" sz="2400" dirty="0"/>
              <a:t> is odd, every </a:t>
            </a:r>
            <a:r>
              <a:rPr lang="en-GB" sz="2400" i="1" dirty="0"/>
              <a:t>k</a:t>
            </a:r>
            <a:r>
              <a:rPr lang="en-GB" sz="2400" dirty="0"/>
              <a:t>-regular graph must have an even number of vertices</a:t>
            </a:r>
          </a:p>
          <a:p>
            <a:endParaRPr lang="en-GB" sz="800" dirty="0"/>
          </a:p>
          <a:p>
            <a:pPr lvl="1"/>
            <a:r>
              <a:rPr lang="en-GB" sz="2000" dirty="0"/>
              <a:t>An elementary lemma. Useful in advanced topics, e.g., given a Hamiltonian cycle in a cubic graph, there must exists a second Hamiltonian cycle. </a:t>
            </a:r>
          </a:p>
          <a:p>
            <a:pPr lvl="1"/>
            <a:r>
              <a:rPr lang="en-GB" sz="2000" dirty="0"/>
              <a:t>How to find a second cycle?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FC925F-DFDB-6344-BEF9-6E4D7A90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547198-4A9B-DB4A-964A-DA5D87FE4194}"/>
              </a:ext>
            </a:extLst>
          </p:cNvPr>
          <p:cNvSpPr/>
          <p:nvPr/>
        </p:nvSpPr>
        <p:spPr>
          <a:xfrm>
            <a:off x="838200" y="1752600"/>
            <a:ext cx="2985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Handshaking Lemma: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BE918C1-BE97-6E4B-B8BB-305B503C9B62}"/>
              </a:ext>
            </a:extLst>
          </p:cNvPr>
          <p:cNvSpPr txBox="1"/>
          <p:nvPr/>
        </p:nvSpPr>
        <p:spPr>
          <a:xfrm>
            <a:off x="51816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7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33241-2CF3-D448-8354-561C25E3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3B27EA-E9A8-9A48-92D0-EB213141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 fontScale="92500"/>
          </a:bodyPr>
          <a:lstStyle/>
          <a:p>
            <a:r>
              <a:rPr lang="en-GB" dirty="0"/>
              <a:t>The following statements are equivalent:</a:t>
            </a:r>
          </a:p>
          <a:p>
            <a:pPr lvl="1"/>
            <a:r>
              <a:rPr lang="en-GB" b="1" dirty="0"/>
              <a:t>T</a:t>
            </a:r>
            <a:r>
              <a:rPr lang="en-GB" dirty="0"/>
              <a:t> is a tree</a:t>
            </a:r>
            <a:r>
              <a:rPr lang="zh-CN" altLang="en-US" dirty="0"/>
              <a:t> </a:t>
            </a:r>
            <a:r>
              <a:rPr lang="en-GB" altLang="zh-CN" dirty="0"/>
              <a:t>(Def: no cycles, connected)</a:t>
            </a:r>
            <a:endParaRPr lang="en-GB" dirty="0"/>
          </a:p>
          <a:p>
            <a:pPr lvl="1"/>
            <a:r>
              <a:rPr lang="en-GB" dirty="0"/>
              <a:t>Any two vertices of </a:t>
            </a:r>
            <a:r>
              <a:rPr lang="en-GB" b="1" dirty="0"/>
              <a:t>T</a:t>
            </a:r>
            <a:r>
              <a:rPr lang="en-GB" dirty="0"/>
              <a:t> are linked by a unique path</a:t>
            </a:r>
          </a:p>
          <a:p>
            <a:pPr lvl="1"/>
            <a:r>
              <a:rPr lang="en-GB" b="1" dirty="0"/>
              <a:t>T</a:t>
            </a:r>
            <a:r>
              <a:rPr lang="en-GB" dirty="0"/>
              <a:t> is minimally connected, i.e., </a:t>
            </a:r>
            <a:r>
              <a:rPr lang="en-GB" b="1" dirty="0"/>
              <a:t>T</a:t>
            </a:r>
            <a:r>
              <a:rPr lang="en-GB" dirty="0"/>
              <a:t> is connected but </a:t>
            </a:r>
          </a:p>
          <a:p>
            <a:pPr marL="457200" lvl="1" indent="0">
              <a:buNone/>
            </a:pPr>
            <a:r>
              <a:rPr lang="en-GB" dirty="0"/>
              <a:t>   </a:t>
            </a:r>
            <a:r>
              <a:rPr lang="en-GB" b="1" dirty="0"/>
              <a:t>T</a:t>
            </a:r>
            <a:r>
              <a:rPr lang="en-GB" dirty="0"/>
              <a:t> - </a:t>
            </a:r>
            <a:r>
              <a:rPr lang="en-GB" i="1" dirty="0"/>
              <a:t>e</a:t>
            </a:r>
            <a:r>
              <a:rPr lang="en-GB" dirty="0"/>
              <a:t> is disconnected for every edge </a:t>
            </a:r>
            <a:r>
              <a:rPr lang="en-GB" i="1" dirty="0"/>
              <a:t>e </a:t>
            </a:r>
            <a:r>
              <a:rPr lang="en-GB" dirty="0"/>
              <a:t>∈ </a:t>
            </a:r>
            <a:r>
              <a:rPr lang="en-GB" b="1" dirty="0"/>
              <a:t>T</a:t>
            </a:r>
          </a:p>
          <a:p>
            <a:pPr lvl="1"/>
            <a:r>
              <a:rPr lang="en-GB" b="1" dirty="0"/>
              <a:t>T</a:t>
            </a:r>
            <a:r>
              <a:rPr lang="en-GB" dirty="0"/>
              <a:t> is maximally acyclic, i.e., </a:t>
            </a:r>
            <a:r>
              <a:rPr lang="en-GB" b="1" dirty="0"/>
              <a:t>T</a:t>
            </a:r>
            <a:r>
              <a:rPr lang="en-GB" dirty="0"/>
              <a:t> contains no cycle but </a:t>
            </a:r>
          </a:p>
          <a:p>
            <a:pPr marL="457200" lvl="1" indent="0">
              <a:buNone/>
            </a:pPr>
            <a:r>
              <a:rPr lang="en-GB" dirty="0"/>
              <a:t>   </a:t>
            </a:r>
            <a:r>
              <a:rPr lang="en-GB" b="1" dirty="0"/>
              <a:t>T</a:t>
            </a:r>
            <a:r>
              <a:rPr lang="en-GB" dirty="0"/>
              <a:t> + </a:t>
            </a:r>
            <a:r>
              <a:rPr lang="en-GB" i="1" dirty="0" err="1"/>
              <a:t>v</a:t>
            </a:r>
            <a:r>
              <a:rPr lang="en-GB" baseline="-25000" dirty="0" err="1"/>
              <a:t>i</a:t>
            </a:r>
            <a:r>
              <a:rPr lang="en-GB" i="1" dirty="0" err="1"/>
              <a:t>v</a:t>
            </a:r>
            <a:r>
              <a:rPr lang="en-GB" baseline="-25000" dirty="0" err="1"/>
              <a:t>j</a:t>
            </a:r>
            <a:r>
              <a:rPr lang="en-GB" dirty="0"/>
              <a:t> does, for any two non-adjacent vertices </a:t>
            </a:r>
            <a:r>
              <a:rPr lang="en-GB" i="1" dirty="0"/>
              <a:t>v</a:t>
            </a:r>
            <a:r>
              <a:rPr lang="en-GB" baseline="-25000" dirty="0"/>
              <a:t>i</a:t>
            </a:r>
            <a:r>
              <a:rPr lang="en-GB" dirty="0"/>
              <a:t>,</a:t>
            </a:r>
            <a:r>
              <a:rPr lang="en-GB" baseline="-25000" dirty="0"/>
              <a:t> </a:t>
            </a:r>
            <a:r>
              <a:rPr lang="en-GB" i="1" dirty="0" err="1"/>
              <a:t>v</a:t>
            </a:r>
            <a:r>
              <a:rPr lang="en-GB" baseline="-25000" dirty="0" err="1"/>
              <a:t>j</a:t>
            </a:r>
            <a:r>
              <a:rPr lang="en-GB" baseline="-25000" dirty="0"/>
              <a:t> </a:t>
            </a:r>
            <a:r>
              <a:rPr lang="en-GB" dirty="0"/>
              <a:t>∈ </a:t>
            </a:r>
            <a:r>
              <a:rPr lang="en-GB" b="1" dirty="0"/>
              <a:t>T</a:t>
            </a:r>
          </a:p>
          <a:p>
            <a:pPr lvl="1"/>
            <a:r>
              <a:rPr lang="en-GB" b="1" dirty="0"/>
              <a:t>T</a:t>
            </a:r>
            <a:r>
              <a:rPr lang="en-GB" dirty="0"/>
              <a:t> has </a:t>
            </a:r>
            <a:r>
              <a:rPr lang="en-GB" i="1" dirty="0"/>
              <a:t>n</a:t>
            </a:r>
            <a:r>
              <a:rPr lang="en-GB" dirty="0"/>
              <a:t>-1 edges</a:t>
            </a:r>
          </a:p>
          <a:p>
            <a:pPr marL="457200" lvl="1" indent="0">
              <a:buNone/>
            </a:pPr>
            <a:r>
              <a:rPr lang="en-GB" dirty="0"/>
              <a:t>Proof: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FC925F-DFDB-6344-BEF9-6E4D7A90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517357"/>
            <a:ext cx="1447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3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84043-E97F-8743-93F5-0F711591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Representation: </a:t>
            </a:r>
            <a:br>
              <a:rPr lang="en-US" dirty="0"/>
            </a:br>
            <a:r>
              <a:rPr lang="en-US" dirty="0"/>
              <a:t>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87C04C-4809-5043-944B-FC715D529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10200"/>
          </a:xfrm>
        </p:spPr>
        <p:txBody>
          <a:bodyPr>
            <a:normAutofit/>
          </a:bodyPr>
          <a:lstStyle/>
          <a:p>
            <a:r>
              <a:rPr lang="en-US" sz="2400" dirty="0"/>
              <a:t>Adjacency Matrix: A = (</a:t>
            </a:r>
            <a:r>
              <a:rPr lang="en-US" sz="2400" i="1" dirty="0" err="1"/>
              <a:t>a</a:t>
            </a:r>
            <a:r>
              <a:rPr lang="en-US" sz="2400" i="1" baseline="-25000" dirty="0" err="1"/>
              <a:t>ij</a:t>
            </a:r>
            <a:r>
              <a:rPr lang="en-US" sz="2400" dirty="0"/>
              <a:t>), where </a:t>
            </a:r>
            <a:r>
              <a:rPr lang="en-US" sz="2400" i="1" dirty="0" err="1"/>
              <a:t>a</a:t>
            </a:r>
            <a:r>
              <a:rPr lang="en-US" sz="2400" i="1" baseline="-25000" dirty="0" err="1"/>
              <a:t>ij</a:t>
            </a:r>
            <a:r>
              <a:rPr lang="en-US" sz="2400" dirty="0"/>
              <a:t> = 1 if there is an edge between vertices </a:t>
            </a:r>
            <a:r>
              <a:rPr lang="en-US" sz="2400" i="1" dirty="0"/>
              <a:t>v</a:t>
            </a:r>
            <a:r>
              <a:rPr lang="en-US" sz="2400" i="1" baseline="-25000" dirty="0"/>
              <a:t>i</a:t>
            </a:r>
            <a:r>
              <a:rPr lang="en-US" sz="2400" dirty="0"/>
              <a:t> and </a:t>
            </a:r>
            <a:r>
              <a:rPr lang="en-US" sz="2400" i="1" dirty="0" err="1"/>
              <a:t>v</a:t>
            </a:r>
            <a:r>
              <a:rPr lang="en-US" sz="2400" i="1" baseline="-25000" dirty="0" err="1"/>
              <a:t>j</a:t>
            </a:r>
            <a:r>
              <a:rPr lang="en-US" sz="2400" dirty="0"/>
              <a:t>; </a:t>
            </a:r>
            <a:r>
              <a:rPr lang="en-US" sz="2400" dirty="0" err="1"/>
              <a:t>o.w</a:t>
            </a:r>
            <a:r>
              <a:rPr lang="en-US" sz="2400" dirty="0"/>
              <a:t>., </a:t>
            </a:r>
            <a:r>
              <a:rPr lang="en-US" sz="2400" i="1" dirty="0" err="1"/>
              <a:t>a</a:t>
            </a:r>
            <a:r>
              <a:rPr lang="en-US" sz="2400" i="1" baseline="-25000" dirty="0" err="1"/>
              <a:t>ij</a:t>
            </a:r>
            <a:r>
              <a:rPr lang="en-US" sz="2400" dirty="0"/>
              <a:t> = 0.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/>
              <a:t>Two observations:</a:t>
            </a:r>
          </a:p>
          <a:p>
            <a:r>
              <a:rPr lang="en-US" sz="2400" dirty="0"/>
              <a:t>It is a symmetric &amp; square matrix</a:t>
            </a:r>
          </a:p>
          <a:p>
            <a:r>
              <a:rPr lang="en-US" sz="2400" dirty="0"/>
              <a:t>Row/column sum = 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650076-24EB-CA40-B793-8EC286FE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AB10F5-83D6-8543-94F6-3B4386272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69" y="2671466"/>
            <a:ext cx="3770051" cy="1515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99802E3-696F-6E4A-99ED-8B7255655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0" y="2473696"/>
            <a:ext cx="2491806" cy="1910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7AD162-7115-FC49-9862-A6A91C0D7640}"/>
              </a:ext>
            </a:extLst>
          </p:cNvPr>
          <p:cNvSpPr txBox="1"/>
          <p:nvPr/>
        </p:nvSpPr>
        <p:spPr>
          <a:xfrm>
            <a:off x="1524000" y="44213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690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E4781E-A3B0-FD4F-9811-A319835D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this part about?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DC6A94-5D43-B143-8095-01870FEA3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Graph Theory and Algorithms</a:t>
            </a:r>
            <a:endParaRPr lang="en-GB" dirty="0"/>
          </a:p>
          <a:p>
            <a:pPr lvl="1"/>
            <a:r>
              <a:rPr lang="en-GB" dirty="0"/>
              <a:t>Tree, Eulerian graph, Hamiltonian graph,  Matching, </a:t>
            </a:r>
            <a:r>
              <a:rPr lang="en-US" dirty="0"/>
              <a:t>Planar graphs</a:t>
            </a:r>
            <a:r>
              <a:rPr lang="en-GB" dirty="0"/>
              <a:t>, Isomorphism, Flows &amp; Cuts, Shortest Path, Minimum Spanning Tree, Network Flow, etc</a:t>
            </a:r>
          </a:p>
          <a:p>
            <a:r>
              <a:rPr lang="en-GB" sz="2800" dirty="0"/>
              <a:t>Dynamic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637BB6-74EB-2A40-8497-42416C34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5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84043-E97F-8743-93F5-0F711591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87C04C-4809-5043-944B-FC715D529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10200"/>
          </a:xfrm>
        </p:spPr>
        <p:txBody>
          <a:bodyPr>
            <a:normAutofit/>
          </a:bodyPr>
          <a:lstStyle/>
          <a:p>
            <a:r>
              <a:rPr lang="en-US" sz="2400" dirty="0"/>
              <a:t>Graph spectrum: the </a:t>
            </a:r>
            <a:r>
              <a:rPr lang="en-US" sz="2400" dirty="0">
                <a:solidFill>
                  <a:srgbClr val="FF0000"/>
                </a:solidFill>
              </a:rPr>
              <a:t>eigenvalues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/>
                </a:solidFill>
              </a:rPr>
              <a:t>eigenvectors</a:t>
            </a:r>
            <a:r>
              <a:rPr lang="en-US" sz="2400" dirty="0"/>
              <a:t> of the adjacency matrix</a:t>
            </a:r>
          </a:p>
          <a:p>
            <a:pPr marL="0" indent="0">
              <a:buNone/>
            </a:pPr>
            <a:r>
              <a:rPr lang="en-US" sz="2400" dirty="0"/>
              <a:t>        A</a:t>
            </a:r>
            <a:r>
              <a:rPr lang="en-US" sz="2400" i="1" dirty="0">
                <a:solidFill>
                  <a:schemeClr val="accent1"/>
                </a:solidFill>
              </a:rPr>
              <a:t>x</a:t>
            </a:r>
            <a:r>
              <a:rPr lang="en-US" sz="2400" dirty="0"/>
              <a:t>=</a:t>
            </a:r>
            <a:r>
              <a:rPr lang="en-US" sz="2400" dirty="0">
                <a:solidFill>
                  <a:srgbClr val="FF0000"/>
                </a:solidFill>
              </a:rPr>
              <a:t>𝜆</a:t>
            </a:r>
            <a:r>
              <a:rPr lang="en-US" sz="2400" i="1" dirty="0">
                <a:solidFill>
                  <a:schemeClr val="accent1"/>
                </a:solidFill>
              </a:rPr>
              <a:t>x </a:t>
            </a:r>
          </a:p>
          <a:p>
            <a:pPr marL="0" indent="0">
              <a:buNone/>
            </a:pPr>
            <a:r>
              <a:rPr lang="en-US" sz="2400" i="1" dirty="0"/>
              <a:t>        </a:t>
            </a:r>
            <a:r>
              <a:rPr lang="en-US" sz="2400" dirty="0"/>
              <a:t>Example: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 eigenvector </a:t>
            </a:r>
            <a:r>
              <a:rPr lang="en-US" sz="2400" i="1" dirty="0">
                <a:solidFill>
                  <a:schemeClr val="accent1"/>
                </a:solidFill>
              </a:rPr>
              <a:t>x</a:t>
            </a:r>
            <a:r>
              <a:rPr lang="en-US" sz="2400" dirty="0"/>
              <a:t> of a linear transformation A is a nonzero vector that, when A is applied to it, does not change direction. Applying A to the eigenvector </a:t>
            </a:r>
            <a:r>
              <a:rPr lang="en-US" sz="2400" i="1" dirty="0">
                <a:solidFill>
                  <a:schemeClr val="accent1"/>
                </a:solidFill>
              </a:rPr>
              <a:t>x</a:t>
            </a:r>
            <a:r>
              <a:rPr lang="en-US" sz="2400" dirty="0"/>
              <a:t> only scales the eigenvector by the scalar value </a:t>
            </a:r>
            <a:r>
              <a:rPr lang="el-GR" sz="2400" dirty="0">
                <a:solidFill>
                  <a:srgbClr val="FF0000"/>
                </a:solidFill>
              </a:rPr>
              <a:t>λ</a:t>
            </a:r>
            <a:r>
              <a:rPr lang="el-GR" sz="2400" dirty="0"/>
              <a:t>, </a:t>
            </a:r>
            <a:r>
              <a:rPr lang="en-US" sz="2400" dirty="0"/>
              <a:t>called an eigenvalue.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650076-24EB-CA40-B793-8EC286FE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7AD162-7115-FC49-9862-A6A91C0D7640}"/>
              </a:ext>
            </a:extLst>
          </p:cNvPr>
          <p:cNvSpPr txBox="1"/>
          <p:nvPr/>
        </p:nvSpPr>
        <p:spPr>
          <a:xfrm>
            <a:off x="1524000" y="44213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9" name="Picture 20" descr="txp_fig">
            <a:extLst>
              <a:ext uri="{FF2B5EF4-FFF2-40B4-BE49-F238E27FC236}">
                <a16:creationId xmlns:a16="http://schemas.microsoft.com/office/drawing/2014/main" xmlns="" id="{827EC482-D591-AF4D-9A9D-2E8C0BCD0D9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056" y="2819400"/>
            <a:ext cx="4179887" cy="90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2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84043-E97F-8743-93F5-0F711591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Representation: </a:t>
            </a:r>
            <a:r>
              <a:rPr lang="en-US" dirty="0">
                <a:latin typeface="Times" pitchFamily="2" charset="0"/>
              </a:rPr>
              <a:t>Adjacency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87C04C-4809-5043-944B-FC715D529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19800"/>
          </a:xfrm>
        </p:spPr>
        <p:txBody>
          <a:bodyPr>
            <a:normAutofit/>
          </a:bodyPr>
          <a:lstStyle/>
          <a:p>
            <a:r>
              <a:rPr lang="en-GB" sz="2400" dirty="0"/>
              <a:t>An adjacency list representation for a graph associates each vertex in the graph with the collection of its </a:t>
            </a:r>
            <a:r>
              <a:rPr lang="en-GB" sz="2400" dirty="0" err="1"/>
              <a:t>neighboring</a:t>
            </a:r>
            <a:r>
              <a:rPr lang="en-GB" sz="2400" dirty="0"/>
              <a:t> vertices or edges.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650076-24EB-CA40-B793-8EC286FE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5" name="Picture 94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24453210-E2EB-354B-BC53-B8E406C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76600"/>
            <a:ext cx="7543800" cy="18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52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999586-4B83-1543-8221-EDEA81EE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traversal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B14994-FAA4-914B-A1A5-6088AFC9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sz="2400" dirty="0"/>
              <a:t>The process of visiting each vertex in a graph</a:t>
            </a:r>
          </a:p>
          <a:p>
            <a:r>
              <a:rPr lang="en-US" sz="2400" dirty="0"/>
              <a:t>Breadth First Search (BFS)</a:t>
            </a:r>
          </a:p>
          <a:p>
            <a:pPr lvl="1"/>
            <a:r>
              <a:rPr lang="en-GB" sz="2000" dirty="0"/>
              <a:t>Start at a vertex, explores all of its </a:t>
            </a:r>
            <a:r>
              <a:rPr lang="en-GB" sz="2000" dirty="0" err="1"/>
              <a:t>neighbor</a:t>
            </a:r>
            <a:r>
              <a:rPr lang="en-GB" sz="2000" dirty="0"/>
              <a:t> nodes at the present depth prior to moving on to the nodes at the next depth level.</a:t>
            </a:r>
          </a:p>
          <a:p>
            <a:pPr lvl="1"/>
            <a:r>
              <a:rPr lang="en-GB" sz="2000" dirty="0"/>
              <a:t>1, 2, 5, 3, 4 </a:t>
            </a:r>
          </a:p>
          <a:p>
            <a:r>
              <a:rPr lang="en-US" sz="2400" dirty="0"/>
              <a:t>Depth First Search (DFS)</a:t>
            </a:r>
          </a:p>
          <a:p>
            <a:pPr lvl="1"/>
            <a:r>
              <a:rPr lang="en-US" sz="2000" dirty="0"/>
              <a:t>Traverses the depth of any particular path before exploring its breadth</a:t>
            </a:r>
          </a:p>
          <a:p>
            <a:pPr lvl="1"/>
            <a:r>
              <a:rPr lang="en-US" sz="2000" dirty="0"/>
              <a:t>1, 2, 5, 4, 3</a:t>
            </a:r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00606E-683F-674A-8C40-F0D0C08D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A close up of a white background&#10;&#10;Description automatically generated">
            <a:extLst>
              <a:ext uri="{FF2B5EF4-FFF2-40B4-BE49-F238E27FC236}">
                <a16:creationId xmlns:a16="http://schemas.microsoft.com/office/drawing/2014/main" xmlns="" id="{8D4AB5F1-7A88-2341-9A4D-988AF3E5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4856835"/>
            <a:ext cx="7543800" cy="18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2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028DA-1255-BE46-8513-46A1A0BB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Path-searching and Reachability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E5F2FB-53FB-7044-809A-08609E360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6387129-3AE5-5A48-96C4-3C8C801C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B88CA3-57EC-DA40-99B4-610E900D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61" y="2057400"/>
            <a:ext cx="7667078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2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rmAutofit/>
          </a:bodyPr>
          <a:lstStyle/>
          <a:p>
            <a:r>
              <a:rPr lang="en-US" b="1" dirty="0"/>
              <a:t>Def</a:t>
            </a:r>
            <a:r>
              <a:rPr lang="en-US" dirty="0"/>
              <a:t>: </a:t>
            </a:r>
            <a:r>
              <a:rPr lang="en-US" i="1" dirty="0">
                <a:solidFill>
                  <a:schemeClr val="accent1"/>
                </a:solidFill>
              </a:rPr>
              <a:t>A walk of length k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 graph is a sequence of vertices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,…,</a:t>
            </a:r>
            <a:r>
              <a:rPr lang="en-US" i="1" dirty="0"/>
              <a:t>v</a:t>
            </a:r>
            <a:r>
              <a:rPr lang="en-US" i="1" baseline="-25000" dirty="0"/>
              <a:t>k+</a:t>
            </a:r>
            <a:r>
              <a:rPr lang="en-US" baseline="-25000" dirty="0"/>
              <a:t>1</a:t>
            </a:r>
            <a:r>
              <a:rPr lang="en-US" dirty="0"/>
              <a:t> such that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baseline="-25000" dirty="0"/>
              <a:t>+1 </a:t>
            </a:r>
            <a:r>
              <a:rPr lang="en-US" dirty="0"/>
              <a:t>are connected by an edge, ∀ </a:t>
            </a:r>
            <a:r>
              <a:rPr lang="en-US" i="1" dirty="0"/>
              <a:t>i </a:t>
            </a:r>
            <a:r>
              <a:rPr lang="en-US" dirty="0"/>
              <a:t>= 1,…, </a:t>
            </a:r>
            <a:r>
              <a:rPr lang="en-US" i="1" dirty="0"/>
              <a:t>k</a:t>
            </a:r>
            <a:r>
              <a:rPr lang="en-US" dirty="0"/>
              <a:t>. We call a walk </a:t>
            </a:r>
            <a:r>
              <a:rPr lang="en-US" i="1" dirty="0">
                <a:solidFill>
                  <a:schemeClr val="accent1"/>
                </a:solidFill>
              </a:rPr>
              <a:t>closed</a:t>
            </a:r>
            <a:r>
              <a:rPr lang="en-US" dirty="0"/>
              <a:t> if </a:t>
            </a:r>
            <a:r>
              <a:rPr lang="en-US" i="1" dirty="0"/>
              <a:t>v</a:t>
            </a:r>
            <a:r>
              <a:rPr lang="en-US" i="1" baseline="-25000" dirty="0"/>
              <a:t>k</a:t>
            </a:r>
            <a:r>
              <a:rPr lang="en-US" baseline="-25000" dirty="0"/>
              <a:t>+1 </a:t>
            </a:r>
            <a:r>
              <a:rPr lang="en-US" dirty="0"/>
              <a:t>= 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Question: counting the number of length-</a:t>
            </a:r>
            <a:r>
              <a:rPr lang="en-US" i="1" dirty="0"/>
              <a:t>k</a:t>
            </a:r>
            <a:r>
              <a:rPr lang="en-US" dirty="0"/>
              <a:t> walks from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endParaRPr lang="en-US" dirty="0"/>
          </a:p>
          <a:p>
            <a:pPr lvl="1"/>
            <a:r>
              <a:rPr lang="en-US" dirty="0"/>
              <a:t>In many applications the problem is reduced to </a:t>
            </a:r>
            <a:r>
              <a:rPr lang="en-US" i="1" dirty="0"/>
              <a:t>walk enumeration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6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rmAutofit fontScale="92500"/>
          </a:bodyPr>
          <a:lstStyle/>
          <a:p>
            <a:r>
              <a:rPr lang="en-US" b="1" dirty="0" err="1"/>
              <a:t>Thm</a:t>
            </a:r>
            <a:r>
              <a:rPr lang="en-US" dirty="0"/>
              <a:t>: Let A be the adjacency matrix of the graph G. The number of length-</a:t>
            </a:r>
            <a:r>
              <a:rPr lang="en-US" i="1" dirty="0"/>
              <a:t>k</a:t>
            </a:r>
            <a:r>
              <a:rPr lang="en-US" dirty="0"/>
              <a:t> walks from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i="1" baseline="-25000" dirty="0"/>
              <a:t> </a:t>
            </a:r>
            <a:r>
              <a:rPr lang="en-US" dirty="0"/>
              <a:t>is equal to the </a:t>
            </a:r>
            <a:r>
              <a:rPr lang="en-US" i="1" dirty="0" err="1"/>
              <a:t>i</a:t>
            </a:r>
            <a:r>
              <a:rPr lang="en-US" dirty="0" err="1"/>
              <a:t>-th</a:t>
            </a:r>
            <a:r>
              <a:rPr lang="en-US" dirty="0"/>
              <a:t> row </a:t>
            </a:r>
            <a:r>
              <a:rPr lang="en-US" i="1" dirty="0"/>
              <a:t>j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column entry of A</a:t>
            </a:r>
            <a:r>
              <a:rPr lang="en-US" i="1" baseline="30000" dirty="0"/>
              <a:t>k</a:t>
            </a:r>
            <a:r>
              <a:rPr lang="en-US" dirty="0"/>
              <a:t>, i.e., </a:t>
            </a:r>
            <a:r>
              <a:rPr lang="en-US" i="1" dirty="0" err="1"/>
              <a:t>a</a:t>
            </a:r>
            <a:r>
              <a:rPr lang="en-US" i="1" baseline="-25000" dirty="0" err="1"/>
              <a:t>ij</a:t>
            </a:r>
            <a:r>
              <a:rPr lang="en-US" baseline="30000" dirty="0"/>
              <a:t>(</a:t>
            </a:r>
            <a:r>
              <a:rPr lang="en-US" i="1" baseline="30000" dirty="0"/>
              <a:t>k</a:t>
            </a:r>
            <a:r>
              <a:rPr lang="en-US" baseline="30000" dirty="0"/>
              <a:t>)</a:t>
            </a:r>
            <a:endParaRPr lang="en-US" dirty="0"/>
          </a:p>
          <a:p>
            <a:pPr lvl="1"/>
            <a:r>
              <a:rPr lang="en-US" dirty="0"/>
              <a:t>We can also use eigenvalues &amp; eigenvectors to count the number of closed walks in a graph.</a:t>
            </a:r>
          </a:p>
          <a:p>
            <a:r>
              <a:rPr lang="en-US" b="1" dirty="0" err="1"/>
              <a:t>Thm</a:t>
            </a:r>
            <a:r>
              <a:rPr lang="en-US" dirty="0"/>
              <a:t>: The number of </a:t>
            </a:r>
            <a:r>
              <a:rPr lang="en-US" dirty="0">
                <a:solidFill>
                  <a:srgbClr val="FF0000"/>
                </a:solidFill>
              </a:rPr>
              <a:t>length-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 closed walks </a:t>
            </a:r>
            <a:r>
              <a:rPr lang="en-US" dirty="0"/>
              <a:t>is equal to tr(A</a:t>
            </a:r>
            <a:r>
              <a:rPr lang="en-US" i="1" baseline="30000" dirty="0"/>
              <a:t>k</a:t>
            </a:r>
            <a:r>
              <a:rPr lang="en-US" dirty="0"/>
              <a:t>) = ∑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a</a:t>
            </a:r>
            <a:r>
              <a:rPr lang="en-US" i="1" baseline="-25000" dirty="0" err="1"/>
              <a:t>ii</a:t>
            </a:r>
            <a:r>
              <a:rPr lang="en-US" baseline="30000" dirty="0"/>
              <a:t>(</a:t>
            </a:r>
            <a:r>
              <a:rPr lang="en-US" i="1" baseline="30000" dirty="0"/>
              <a:t>k</a:t>
            </a:r>
            <a:r>
              <a:rPr lang="en-US" baseline="30000" dirty="0"/>
              <a:t>) </a:t>
            </a:r>
            <a:endParaRPr lang="en-US" dirty="0"/>
          </a:p>
          <a:p>
            <a:pPr lvl="1"/>
            <a:r>
              <a:rPr lang="en-US" dirty="0">
                <a:latin typeface="Times" pitchFamily="2" charset="0"/>
              </a:rPr>
              <a:t>Where tr(A) is the </a:t>
            </a:r>
            <a:r>
              <a:rPr lang="en-US" i="1" dirty="0">
                <a:latin typeface="Times" pitchFamily="2" charset="0"/>
              </a:rPr>
              <a:t>trace</a:t>
            </a:r>
            <a:r>
              <a:rPr lang="en-US" dirty="0">
                <a:latin typeface="Times" pitchFamily="2" charset="0"/>
              </a:rPr>
              <a:t> of square matrix A which is equal to the sum of the elements on the main diagonal of A.</a:t>
            </a:r>
            <a:endParaRPr lang="en-US" dirty="0"/>
          </a:p>
          <a:p>
            <a:pPr lvl="1"/>
            <a:r>
              <a:rPr lang="en-US" dirty="0"/>
              <a:t>E.g., when </a:t>
            </a:r>
            <a:r>
              <a:rPr lang="en-US" i="1" dirty="0"/>
              <a:t>k</a:t>
            </a:r>
            <a:r>
              <a:rPr lang="en-US" dirty="0"/>
              <a:t> = 3, a closed walk is a cycle.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9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77434E-28E5-CF41-8C54-70DB5E38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xmlns="" id="{CC8C8D38-E006-A944-95AD-C0796AD64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"/>
            <a:ext cx="7620000" cy="56998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551391-F56E-F945-902E-722713DE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9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84043-E97F-8743-93F5-0F711591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87C04C-4809-5043-944B-FC715D529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Def: D = (</a:t>
            </a:r>
            <a:r>
              <a:rPr lang="en-US" i="1" dirty="0" err="1"/>
              <a:t>a</a:t>
            </a:r>
            <a:r>
              <a:rPr lang="en-US" i="1" baseline="-25000" dirty="0" err="1"/>
              <a:t>ij</a:t>
            </a:r>
            <a:r>
              <a:rPr lang="en-US" dirty="0"/>
              <a:t>), where </a:t>
            </a:r>
            <a:r>
              <a:rPr lang="en-US" i="1" dirty="0" err="1"/>
              <a:t>a</a:t>
            </a:r>
            <a:r>
              <a:rPr lang="en-US" i="1" baseline="-25000" dirty="0" err="1"/>
              <a:t>ii</a:t>
            </a:r>
            <a:r>
              <a:rPr lang="en-US" dirty="0"/>
              <a:t> =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 the degree of vertex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; </a:t>
            </a:r>
            <a:r>
              <a:rPr lang="en-US" i="1" dirty="0" err="1"/>
              <a:t>a</a:t>
            </a:r>
            <a:r>
              <a:rPr lang="en-US" i="1" baseline="-25000" dirty="0" err="1"/>
              <a:t>ij</a:t>
            </a:r>
            <a:r>
              <a:rPr lang="en-US" dirty="0"/>
              <a:t> = 0 elsewhere.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a one-to-one correspondence.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650076-24EB-CA40-B793-8EC286FE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AB10F5-83D6-8543-94F6-3B4386272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47226"/>
            <a:ext cx="4754301" cy="191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5391055-5078-E843-8FC0-0A39776318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2743200"/>
            <a:ext cx="3086100" cy="23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1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84043-E97F-8743-93F5-0F711591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87C04C-4809-5043-944B-FC715D529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Def: L = D – A. I.e., the difference between the Degree matrix and the Adjacency matrix.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row / each column sums to zero; symmetric.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650076-24EB-CA40-B793-8EC286FE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AB10F5-83D6-8543-94F6-3B4386272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72963"/>
            <a:ext cx="4754301" cy="1910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AA282F1-3F45-6C48-AA30-D24F450670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276600" cy="20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03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AC546-AA13-CA41-A613-84138981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CCB45D-1330-3D42-A304-D7F2E198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Autofit/>
          </a:bodyPr>
          <a:lstStyle/>
          <a:p>
            <a:r>
              <a:rPr lang="en-GB" sz="2000" dirty="0"/>
              <a:t>A </a:t>
            </a:r>
            <a:r>
              <a:rPr lang="en-GB" sz="2000" i="1" dirty="0">
                <a:solidFill>
                  <a:srgbClr val="FF0000"/>
                </a:solidFill>
              </a:rPr>
              <a:t>Euler trail</a:t>
            </a:r>
            <a:r>
              <a:rPr lang="en-GB" sz="2000" dirty="0"/>
              <a:t> travels </a:t>
            </a:r>
            <a:r>
              <a:rPr lang="en-GB" sz="2000" dirty="0">
                <a:solidFill>
                  <a:srgbClr val="0070C0"/>
                </a:solidFill>
              </a:rPr>
              <a:t>every edge </a:t>
            </a:r>
            <a:r>
              <a:rPr lang="en-GB" sz="2000" dirty="0"/>
              <a:t>exactly </a:t>
            </a:r>
            <a:r>
              <a:rPr lang="en-GB" sz="2000" dirty="0">
                <a:solidFill>
                  <a:srgbClr val="0070C0"/>
                </a:solidFill>
              </a:rPr>
              <a:t>once</a:t>
            </a:r>
            <a:r>
              <a:rPr lang="en-GB" sz="2000" dirty="0"/>
              <a:t>; if it ends at the initial vertex, then it is a </a:t>
            </a:r>
            <a:r>
              <a:rPr lang="en-GB" sz="2000" i="1" dirty="0">
                <a:solidFill>
                  <a:srgbClr val="FF0000"/>
                </a:solidFill>
              </a:rPr>
              <a:t>Euler circuit</a:t>
            </a:r>
            <a:r>
              <a:rPr lang="en-GB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769936-5704-A24B-9AE3-53127EC7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7D37DD2-7668-2B45-AA32-FD752C41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51" y="2454275"/>
            <a:ext cx="6363149" cy="4267200"/>
          </a:xfrm>
          <a:prstGeom prst="rect">
            <a:avLst/>
          </a:prstGeom>
        </p:spPr>
      </p:pic>
      <p:pic>
        <p:nvPicPr>
          <p:cNvPr id="12" name="Picture 11" descr="A picture containing boat, sitting, water&#10;&#10;Description automatically generated">
            <a:extLst>
              <a:ext uri="{FF2B5EF4-FFF2-40B4-BE49-F238E27FC236}">
                <a16:creationId xmlns:a16="http://schemas.microsoft.com/office/drawing/2014/main" xmlns="" id="{15C9594C-2E06-4043-8B14-0F805BDFE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1917700" cy="1892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E1B9471-A987-E04B-89CE-CDA8896B984E}"/>
              </a:ext>
            </a:extLst>
          </p:cNvPr>
          <p:cNvSpPr txBox="1"/>
          <p:nvPr/>
        </p:nvSpPr>
        <p:spPr>
          <a:xfrm>
            <a:off x="457200" y="4191000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4-regular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32E77D3-CA03-104F-85C5-A773690D8C5D}"/>
              </a:ext>
            </a:extLst>
          </p:cNvPr>
          <p:cNvSpPr txBox="1"/>
          <p:nvPr/>
        </p:nvSpPr>
        <p:spPr>
          <a:xfrm>
            <a:off x="202975" y="4854159"/>
            <a:ext cx="2070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May pass through a vertex multiple</a:t>
            </a:r>
          </a:p>
          <a:p>
            <a:r>
              <a:rPr lang="en-GB" sz="2400" dirty="0">
                <a:solidFill>
                  <a:srgbClr val="FF0000"/>
                </a:solidFill>
              </a:rPr>
              <a:t>times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1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Six lectures (three for each week)</a:t>
            </a:r>
          </a:p>
          <a:p>
            <a:r>
              <a:rPr lang="en-US" sz="2800" dirty="0"/>
              <a:t>Two tutorials (</a:t>
            </a:r>
            <a:r>
              <a:rPr lang="en-GB" sz="2800" dirty="0"/>
              <a:t>one for each week</a:t>
            </a:r>
            <a:r>
              <a:rPr lang="en-US" sz="2800" dirty="0"/>
              <a:t>)</a:t>
            </a:r>
          </a:p>
          <a:p>
            <a:r>
              <a:rPr lang="en-US" sz="2800" dirty="0"/>
              <a:t>Assessment</a:t>
            </a:r>
            <a:r>
              <a:rPr lang="en-US" altLang="zh-CN" sz="2800" dirty="0"/>
              <a:t>s</a:t>
            </a:r>
            <a:endParaRPr lang="en-US" sz="2800" dirty="0"/>
          </a:p>
          <a:p>
            <a:pPr lvl="1"/>
            <a:r>
              <a:rPr lang="en-US" dirty="0"/>
              <a:t>Part of the third coursework 5%</a:t>
            </a:r>
          </a:p>
          <a:p>
            <a:pPr lvl="1"/>
            <a:r>
              <a:rPr lang="en-US" dirty="0"/>
              <a:t>Part of the exam </a:t>
            </a:r>
          </a:p>
          <a:p>
            <a:endParaRPr lang="en-US" dirty="0"/>
          </a:p>
          <a:p>
            <a:r>
              <a:rPr lang="en-US" dirty="0"/>
              <a:t>Q&amp;A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secure.ecs.soton.ac.uk</a:t>
            </a:r>
            <a:r>
              <a:rPr lang="en-US" dirty="0"/>
              <a:t>/student/wiki/w/COMP1201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85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AC546-AA13-CA41-A613-84138981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CCB45D-1330-3D42-A304-D7F2E198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GB" sz="2400" dirty="0"/>
              <a:t>Are we able to quickly determine whether or not a Euler cycle exist? I.e., is G a </a:t>
            </a:r>
            <a:r>
              <a:rPr lang="en-GB" sz="2400" dirty="0">
                <a:solidFill>
                  <a:srgbClr val="FF0000"/>
                </a:solidFill>
              </a:rPr>
              <a:t>Eulerian graph</a:t>
            </a:r>
            <a:r>
              <a:rPr lang="en-GB" sz="2400" dirty="0"/>
              <a:t>?</a:t>
            </a:r>
          </a:p>
          <a:p>
            <a:r>
              <a:rPr lang="en-GB" sz="2400" dirty="0"/>
              <a:t>If exist, algorithms to find a Euler cycle?</a:t>
            </a:r>
          </a:p>
          <a:p>
            <a:r>
              <a:rPr lang="en-GB" sz="2400" dirty="0">
                <a:solidFill>
                  <a:schemeClr val="accent1"/>
                </a:solidFill>
              </a:rPr>
              <a:t>We observe that in any Eulerian graph, all, or almost all of the vertices, have an even degree. </a:t>
            </a:r>
            <a:r>
              <a:rPr lang="en-GB" sz="2400" dirty="0"/>
              <a:t>Indeed, </a:t>
            </a:r>
          </a:p>
          <a:p>
            <a:pPr marL="457200" lvl="1" indent="0">
              <a:buNone/>
            </a:pPr>
            <a:r>
              <a:rPr lang="en-GB" sz="2400" dirty="0"/>
              <a:t>   G has no odd</a:t>
            </a:r>
            <a:r>
              <a:rPr lang="en-US" altLang="zh-CN" sz="2400" dirty="0"/>
              <a:t>-degree</a:t>
            </a:r>
            <a:r>
              <a:rPr lang="en-GB" sz="2400" dirty="0"/>
              <a:t> vertices = G admits a Euler circuit</a:t>
            </a:r>
          </a:p>
          <a:p>
            <a:pPr marL="0" indent="0">
              <a:buNone/>
            </a:pPr>
            <a:r>
              <a:rPr lang="en-GB" sz="2400" dirty="0"/>
              <a:t>                             “⇐” trivial               “⇒” nontrivial</a:t>
            </a:r>
          </a:p>
          <a:p>
            <a:pPr marL="0" indent="0">
              <a:buNone/>
            </a:pPr>
            <a:r>
              <a:rPr lang="en-GB" sz="2400" dirty="0"/>
              <a:t>         G has only two odd</a:t>
            </a:r>
            <a:r>
              <a:rPr lang="en-US" altLang="zh-CN" sz="2400" dirty="0"/>
              <a:t>-degree</a:t>
            </a:r>
            <a:r>
              <a:rPr lang="en-GB" sz="2400" dirty="0"/>
              <a:t> vertices ⇒ G admits a Euler trail</a:t>
            </a:r>
            <a:endParaRPr lang="en-US" sz="2400" dirty="0"/>
          </a:p>
          <a:p>
            <a:endParaRPr lang="en-US" sz="1000" dirty="0"/>
          </a:p>
          <a:p>
            <a:r>
              <a:rPr lang="en-US" sz="2400" dirty="0"/>
              <a:t>So, </a:t>
            </a:r>
            <a:r>
              <a:rPr lang="en-GB" sz="2400" dirty="0"/>
              <a:t>deciding whether a graph is Eulerian is easy.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769936-5704-A24B-9AE3-53127EC7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17EA7C-E544-0B4A-91F3-B17D02B6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Eulerian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483FEB-6CE1-334D-AD03-0068976D1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/>
              <a:t>Are the following hypercube graphs Eulerian?</a:t>
            </a:r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r>
              <a:rPr lang="en-GB" dirty="0"/>
              <a:t>Is the Petersen graph Eulerian?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F22A2C-BE0C-6242-97A5-18BFFAD8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8FF14BD-B1E2-B447-81F9-F1D928FC3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341310"/>
            <a:ext cx="5257800" cy="1716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A8B7C2D-6628-7B44-BE3C-7B2FB5055F84}"/>
              </a:ext>
            </a:extLst>
          </p:cNvPr>
          <p:cNvSpPr txBox="1"/>
          <p:nvPr/>
        </p:nvSpPr>
        <p:spPr>
          <a:xfrm>
            <a:off x="1295400" y="40386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</a:t>
            </a:r>
            <a:r>
              <a:rPr lang="en-US" sz="2000" baseline="-25000" dirty="0"/>
              <a:t>1</a:t>
            </a:r>
            <a:r>
              <a:rPr lang="en-US" sz="2000" dirty="0"/>
              <a:t> 2-path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A96696-5DD3-C443-84C3-237E29260690}"/>
              </a:ext>
            </a:extLst>
          </p:cNvPr>
          <p:cNvSpPr txBox="1"/>
          <p:nvPr/>
        </p:nvSpPr>
        <p:spPr>
          <a:xfrm>
            <a:off x="3352800" y="4069633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</a:t>
            </a:r>
            <a:r>
              <a:rPr lang="en-US" sz="2000" baseline="-25000" dirty="0"/>
              <a:t>2</a:t>
            </a:r>
            <a:r>
              <a:rPr lang="en-US" sz="2000" dirty="0"/>
              <a:t> square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19A473-2D3C-C946-B0B1-0304E6D227F8}"/>
              </a:ext>
            </a:extLst>
          </p:cNvPr>
          <p:cNvSpPr txBox="1"/>
          <p:nvPr/>
        </p:nvSpPr>
        <p:spPr>
          <a:xfrm>
            <a:off x="5410200" y="409569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</a:t>
            </a:r>
            <a:r>
              <a:rPr lang="en-US" sz="2000" baseline="-25000" dirty="0"/>
              <a:t>3</a:t>
            </a:r>
            <a:r>
              <a:rPr lang="en-US" sz="2000" dirty="0"/>
              <a:t> cubical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778E2EB-042D-DD49-B8AA-036D8BD1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462909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9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322D2-CA23-2D49-A8D8-D3F513D2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Hamiltonian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E7C890-2138-E34E-8912-8A6C0C5F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sz="2200" dirty="0"/>
              <a:t>A </a:t>
            </a:r>
            <a:r>
              <a:rPr lang="en-GB" sz="2200" i="1" dirty="0">
                <a:solidFill>
                  <a:srgbClr val="FF0000"/>
                </a:solidFill>
              </a:rPr>
              <a:t>Hamiltonian path </a:t>
            </a:r>
            <a:r>
              <a:rPr lang="en-GB" sz="2200" dirty="0"/>
              <a:t>is a path that visits </a:t>
            </a:r>
            <a:r>
              <a:rPr lang="en-GB" sz="2200" dirty="0">
                <a:solidFill>
                  <a:srgbClr val="0070C0"/>
                </a:solidFill>
              </a:rPr>
              <a:t>every vertex </a:t>
            </a:r>
            <a:r>
              <a:rPr lang="en-GB" sz="2200" dirty="0"/>
              <a:t>exactly </a:t>
            </a:r>
            <a:r>
              <a:rPr lang="en-GB" sz="2200" dirty="0">
                <a:solidFill>
                  <a:srgbClr val="0070C0"/>
                </a:solidFill>
              </a:rPr>
              <a:t>once</a:t>
            </a:r>
            <a:r>
              <a:rPr lang="en-GB" sz="2200" dirty="0"/>
              <a:t>; if it ends at the initial vertex then it is a </a:t>
            </a:r>
            <a:r>
              <a:rPr lang="en-GB" sz="2200" i="1" dirty="0">
                <a:solidFill>
                  <a:srgbClr val="FF0000"/>
                </a:solidFill>
              </a:rPr>
              <a:t>Hamiltonian cycle</a:t>
            </a:r>
            <a:r>
              <a:rPr lang="en-GB" sz="22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469F63-9249-FF4F-901B-1DDBB8D6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1923881-2414-D245-B807-F175243C0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9" y="4423372"/>
            <a:ext cx="8566856" cy="19812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0C9FB54F-7058-2C40-905E-40FD4052812C}"/>
              </a:ext>
            </a:extLst>
          </p:cNvPr>
          <p:cNvSpPr/>
          <p:nvPr/>
        </p:nvSpPr>
        <p:spPr>
          <a:xfrm>
            <a:off x="533400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D929470F-A08B-AB49-AC0C-A209254AF68B}"/>
              </a:ext>
            </a:extLst>
          </p:cNvPr>
          <p:cNvCxnSpPr/>
          <p:nvPr/>
        </p:nvCxnSpPr>
        <p:spPr>
          <a:xfrm>
            <a:off x="533400" y="2711450"/>
            <a:ext cx="0" cy="16319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C1FED50-94D9-0F4A-90A5-608790E5D9C3}"/>
              </a:ext>
            </a:extLst>
          </p:cNvPr>
          <p:cNvSpPr/>
          <p:nvPr/>
        </p:nvSpPr>
        <p:spPr>
          <a:xfrm>
            <a:off x="533400" y="2667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ECB6B86-4778-2D4C-B6D6-DF1EFE8B99F2}"/>
              </a:ext>
            </a:extLst>
          </p:cNvPr>
          <p:cNvSpPr/>
          <p:nvPr/>
        </p:nvSpPr>
        <p:spPr>
          <a:xfrm>
            <a:off x="9906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AAE7F227-67A7-8448-B6F6-910819725035}"/>
              </a:ext>
            </a:extLst>
          </p:cNvPr>
          <p:cNvSpPr/>
          <p:nvPr/>
        </p:nvSpPr>
        <p:spPr>
          <a:xfrm>
            <a:off x="18288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44E603A-3CFD-FB49-B137-FD1F4D79D4CE}"/>
              </a:ext>
            </a:extLst>
          </p:cNvPr>
          <p:cNvCxnSpPr>
            <a:cxnSpLocks/>
            <a:stCxn id="10" idx="4"/>
            <a:endCxn id="11" idx="5"/>
          </p:cNvCxnSpPr>
          <p:nvPr/>
        </p:nvCxnSpPr>
        <p:spPr>
          <a:xfrm>
            <a:off x="571500" y="2743200"/>
            <a:ext cx="484141" cy="750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0AB5811-7DB6-9140-842B-BA804062D79B}"/>
              </a:ext>
            </a:extLst>
          </p:cNvPr>
          <p:cNvCxnSpPr>
            <a:cxnSpLocks/>
          </p:cNvCxnSpPr>
          <p:nvPr/>
        </p:nvCxnSpPr>
        <p:spPr>
          <a:xfrm flipV="1">
            <a:off x="544559" y="3502377"/>
            <a:ext cx="484141" cy="83983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FC3146D-AB7C-4F40-9421-3AE2EA07692B}"/>
              </a:ext>
            </a:extLst>
          </p:cNvPr>
          <p:cNvCxnSpPr>
            <a:cxnSpLocks/>
          </p:cNvCxnSpPr>
          <p:nvPr/>
        </p:nvCxnSpPr>
        <p:spPr>
          <a:xfrm flipV="1">
            <a:off x="1047026" y="3467100"/>
            <a:ext cx="802522" cy="137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E18EBDE2-221E-0C42-97E1-C6B674A3AA3A}"/>
              </a:ext>
            </a:extLst>
          </p:cNvPr>
          <p:cNvCxnSpPr>
            <a:cxnSpLocks/>
          </p:cNvCxnSpPr>
          <p:nvPr/>
        </p:nvCxnSpPr>
        <p:spPr>
          <a:xfrm>
            <a:off x="562885" y="2678709"/>
            <a:ext cx="1295400" cy="7751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6293EC3E-8C99-5349-B1FB-2ED2FD719150}"/>
              </a:ext>
            </a:extLst>
          </p:cNvPr>
          <p:cNvCxnSpPr>
            <a:cxnSpLocks/>
            <a:endCxn id="12" idx="6"/>
          </p:cNvCxnSpPr>
          <p:nvPr/>
        </p:nvCxnSpPr>
        <p:spPr>
          <a:xfrm flipV="1">
            <a:off x="562885" y="3467100"/>
            <a:ext cx="1342115" cy="838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465052AA-18C2-AD48-AC49-EBF02D394829}"/>
              </a:ext>
            </a:extLst>
          </p:cNvPr>
          <p:cNvCxnSpPr>
            <a:cxnSpLocks/>
          </p:cNvCxnSpPr>
          <p:nvPr/>
        </p:nvCxnSpPr>
        <p:spPr>
          <a:xfrm>
            <a:off x="2209800" y="2690877"/>
            <a:ext cx="0" cy="15604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6951DA9C-B836-6A4C-95B0-254C68ABA33C}"/>
              </a:ext>
            </a:extLst>
          </p:cNvPr>
          <p:cNvCxnSpPr>
            <a:cxnSpLocks/>
          </p:cNvCxnSpPr>
          <p:nvPr/>
        </p:nvCxnSpPr>
        <p:spPr>
          <a:xfrm>
            <a:off x="2190184" y="2700545"/>
            <a:ext cx="172016" cy="8268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00A70488-5892-B748-9979-9A3391954D29}"/>
              </a:ext>
            </a:extLst>
          </p:cNvPr>
          <p:cNvCxnSpPr>
            <a:cxnSpLocks/>
          </p:cNvCxnSpPr>
          <p:nvPr/>
        </p:nvCxnSpPr>
        <p:spPr>
          <a:xfrm flipH="1">
            <a:off x="2216591" y="3487542"/>
            <a:ext cx="161838" cy="7811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B2D9C516-F8C0-D845-B567-63CFBBDAED84}"/>
              </a:ext>
            </a:extLst>
          </p:cNvPr>
          <p:cNvCxnSpPr>
            <a:cxnSpLocks/>
          </p:cNvCxnSpPr>
          <p:nvPr/>
        </p:nvCxnSpPr>
        <p:spPr>
          <a:xfrm flipV="1">
            <a:off x="2224459" y="3473964"/>
            <a:ext cx="1377119" cy="7403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D2A9CE1B-349F-A94E-A213-AC2DB878B6D4}"/>
              </a:ext>
            </a:extLst>
          </p:cNvPr>
          <p:cNvCxnSpPr>
            <a:cxnSpLocks/>
          </p:cNvCxnSpPr>
          <p:nvPr/>
        </p:nvCxnSpPr>
        <p:spPr>
          <a:xfrm>
            <a:off x="2224459" y="2728662"/>
            <a:ext cx="1375425" cy="7453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64D0469B-D590-564A-B2B3-893D163E4D02}"/>
              </a:ext>
            </a:extLst>
          </p:cNvPr>
          <p:cNvCxnSpPr>
            <a:cxnSpLocks/>
          </p:cNvCxnSpPr>
          <p:nvPr/>
        </p:nvCxnSpPr>
        <p:spPr>
          <a:xfrm>
            <a:off x="2376735" y="3486970"/>
            <a:ext cx="442665" cy="231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AB3AAF65-51B2-E34E-B71D-C92383F8563C}"/>
              </a:ext>
            </a:extLst>
          </p:cNvPr>
          <p:cNvCxnSpPr>
            <a:cxnSpLocks/>
          </p:cNvCxnSpPr>
          <p:nvPr/>
        </p:nvCxnSpPr>
        <p:spPr>
          <a:xfrm flipV="1">
            <a:off x="2376735" y="3229489"/>
            <a:ext cx="442665" cy="2725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3C9F0C8E-DE61-7F4A-AB80-69B2D083F621}"/>
              </a:ext>
            </a:extLst>
          </p:cNvPr>
          <p:cNvCxnSpPr>
            <a:cxnSpLocks/>
          </p:cNvCxnSpPr>
          <p:nvPr/>
        </p:nvCxnSpPr>
        <p:spPr>
          <a:xfrm>
            <a:off x="2809026" y="3230825"/>
            <a:ext cx="8680" cy="4702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ECE5BDA-510E-1544-A37E-2D9A89E283A1}"/>
              </a:ext>
            </a:extLst>
          </p:cNvPr>
          <p:cNvCxnSpPr>
            <a:cxnSpLocks/>
          </p:cNvCxnSpPr>
          <p:nvPr/>
        </p:nvCxnSpPr>
        <p:spPr>
          <a:xfrm>
            <a:off x="2825574" y="3255049"/>
            <a:ext cx="765826" cy="2460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76A782A-1E80-F442-972E-B64465CCC2BD}"/>
              </a:ext>
            </a:extLst>
          </p:cNvPr>
          <p:cNvCxnSpPr>
            <a:cxnSpLocks/>
          </p:cNvCxnSpPr>
          <p:nvPr/>
        </p:nvCxnSpPr>
        <p:spPr>
          <a:xfrm flipV="1">
            <a:off x="2814318" y="3486970"/>
            <a:ext cx="777082" cy="1900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5D30A775-1EDA-4D41-8E7C-6220D01D4243}"/>
              </a:ext>
            </a:extLst>
          </p:cNvPr>
          <p:cNvCxnSpPr>
            <a:cxnSpLocks/>
          </p:cNvCxnSpPr>
          <p:nvPr/>
        </p:nvCxnSpPr>
        <p:spPr>
          <a:xfrm>
            <a:off x="2188490" y="2740592"/>
            <a:ext cx="633827" cy="5225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33AC151E-02EB-E043-969B-63676B67FB3F}"/>
              </a:ext>
            </a:extLst>
          </p:cNvPr>
          <p:cNvCxnSpPr>
            <a:cxnSpLocks/>
          </p:cNvCxnSpPr>
          <p:nvPr/>
        </p:nvCxnSpPr>
        <p:spPr>
          <a:xfrm flipV="1">
            <a:off x="2226246" y="3684645"/>
            <a:ext cx="591460" cy="52968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6E3290E3-E5D2-A64B-977D-A639BDB937BC}"/>
              </a:ext>
            </a:extLst>
          </p:cNvPr>
          <p:cNvSpPr/>
          <p:nvPr/>
        </p:nvSpPr>
        <p:spPr>
          <a:xfrm>
            <a:off x="2209800" y="2667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5A37513A-A5C1-E848-A3DC-FBF7ABFDB6E5}"/>
              </a:ext>
            </a:extLst>
          </p:cNvPr>
          <p:cNvSpPr/>
          <p:nvPr/>
        </p:nvSpPr>
        <p:spPr>
          <a:xfrm>
            <a:off x="22098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286C5C3D-5E86-8C4D-A25A-74FF26D6DE70}"/>
              </a:ext>
            </a:extLst>
          </p:cNvPr>
          <p:cNvSpPr/>
          <p:nvPr/>
        </p:nvSpPr>
        <p:spPr>
          <a:xfrm>
            <a:off x="23622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F95B4F-0BAE-D341-A519-DC04CF03A25B}"/>
              </a:ext>
            </a:extLst>
          </p:cNvPr>
          <p:cNvSpPr/>
          <p:nvPr/>
        </p:nvSpPr>
        <p:spPr>
          <a:xfrm>
            <a:off x="27432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A5B2D1EF-856E-B241-811C-503E17EEBD0F}"/>
              </a:ext>
            </a:extLst>
          </p:cNvPr>
          <p:cNvSpPr/>
          <p:nvPr/>
        </p:nvSpPr>
        <p:spPr>
          <a:xfrm>
            <a:off x="2743200" y="3200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77F79F51-06C2-6041-80A5-0634D8920BC2}"/>
              </a:ext>
            </a:extLst>
          </p:cNvPr>
          <p:cNvSpPr/>
          <p:nvPr/>
        </p:nvSpPr>
        <p:spPr>
          <a:xfrm>
            <a:off x="35814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EF4E4526-1B2F-EB42-87D3-1A63D6D34E80}"/>
              </a:ext>
            </a:extLst>
          </p:cNvPr>
          <p:cNvSpPr/>
          <p:nvPr/>
        </p:nvSpPr>
        <p:spPr>
          <a:xfrm>
            <a:off x="38100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0E985A2-A082-6D44-8D4F-5A885B7E97F9}"/>
              </a:ext>
            </a:extLst>
          </p:cNvPr>
          <p:cNvSpPr/>
          <p:nvPr/>
        </p:nvSpPr>
        <p:spPr>
          <a:xfrm>
            <a:off x="4572000" y="2667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9087AE34-EF85-E74A-B1A9-F28E5DD4A959}"/>
              </a:ext>
            </a:extLst>
          </p:cNvPr>
          <p:cNvSpPr/>
          <p:nvPr/>
        </p:nvSpPr>
        <p:spPr>
          <a:xfrm>
            <a:off x="45720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0FB6CBEA-2A7F-0C4E-A44B-E2B3B8E152E1}"/>
              </a:ext>
            </a:extLst>
          </p:cNvPr>
          <p:cNvSpPr/>
          <p:nvPr/>
        </p:nvSpPr>
        <p:spPr>
          <a:xfrm>
            <a:off x="53340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856BB350-2AD3-7644-96ED-7D7806C7B128}"/>
              </a:ext>
            </a:extLst>
          </p:cNvPr>
          <p:cNvSpPr/>
          <p:nvPr/>
        </p:nvSpPr>
        <p:spPr>
          <a:xfrm>
            <a:off x="41148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D201BE35-8491-FE4F-8302-5F57D48EFDEE}"/>
              </a:ext>
            </a:extLst>
          </p:cNvPr>
          <p:cNvSpPr/>
          <p:nvPr/>
        </p:nvSpPr>
        <p:spPr>
          <a:xfrm>
            <a:off x="50292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527B3479-209A-4348-AE8A-5E667973E73E}"/>
              </a:ext>
            </a:extLst>
          </p:cNvPr>
          <p:cNvSpPr/>
          <p:nvPr/>
        </p:nvSpPr>
        <p:spPr>
          <a:xfrm>
            <a:off x="4572000" y="2971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42DD97B3-55D2-5942-8B91-A4A720304BC7}"/>
              </a:ext>
            </a:extLst>
          </p:cNvPr>
          <p:cNvSpPr/>
          <p:nvPr/>
        </p:nvSpPr>
        <p:spPr>
          <a:xfrm>
            <a:off x="4572000" y="3886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A9DD360E-80D6-9A4A-A692-4005AC5D22A2}"/>
              </a:ext>
            </a:extLst>
          </p:cNvPr>
          <p:cNvCxnSpPr>
            <a:cxnSpLocks/>
          </p:cNvCxnSpPr>
          <p:nvPr/>
        </p:nvCxnSpPr>
        <p:spPr>
          <a:xfrm>
            <a:off x="4585580" y="2667000"/>
            <a:ext cx="838200" cy="8001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C2914449-5D23-BE4A-9A11-6B5677A751FF}"/>
              </a:ext>
            </a:extLst>
          </p:cNvPr>
          <p:cNvCxnSpPr>
            <a:cxnSpLocks/>
          </p:cNvCxnSpPr>
          <p:nvPr/>
        </p:nvCxnSpPr>
        <p:spPr>
          <a:xfrm>
            <a:off x="4636652" y="3031888"/>
            <a:ext cx="443327" cy="4463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7DD84C81-49C6-5446-A9AC-55B84340B099}"/>
              </a:ext>
            </a:extLst>
          </p:cNvPr>
          <p:cNvCxnSpPr>
            <a:cxnSpLocks/>
          </p:cNvCxnSpPr>
          <p:nvPr/>
        </p:nvCxnSpPr>
        <p:spPr>
          <a:xfrm>
            <a:off x="4114800" y="3429000"/>
            <a:ext cx="443327" cy="4463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010291ED-122C-C94B-8E8E-E5CE08CAFC58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3810000" y="3467100"/>
            <a:ext cx="773159" cy="7350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242A2EDB-BE28-CF42-A18D-CE49A2F5E0F8}"/>
              </a:ext>
            </a:extLst>
          </p:cNvPr>
          <p:cNvCxnSpPr>
            <a:cxnSpLocks/>
            <a:stCxn id="69" idx="7"/>
            <a:endCxn id="71" idx="3"/>
          </p:cNvCxnSpPr>
          <p:nvPr/>
        </p:nvCxnSpPr>
        <p:spPr>
          <a:xfrm flipV="1">
            <a:off x="4179841" y="3036841"/>
            <a:ext cx="403318" cy="4033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BC593E95-A816-5E4C-AB1E-9057204A01FD}"/>
              </a:ext>
            </a:extLst>
          </p:cNvPr>
          <p:cNvCxnSpPr>
            <a:cxnSpLocks/>
          </p:cNvCxnSpPr>
          <p:nvPr/>
        </p:nvCxnSpPr>
        <p:spPr>
          <a:xfrm flipV="1">
            <a:off x="4625882" y="3505200"/>
            <a:ext cx="403318" cy="4033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26063F80-1269-D04B-A16E-1C5BF5DB5692}"/>
              </a:ext>
            </a:extLst>
          </p:cNvPr>
          <p:cNvCxnSpPr>
            <a:cxnSpLocks/>
            <a:endCxn id="68" idx="7"/>
          </p:cNvCxnSpPr>
          <p:nvPr/>
        </p:nvCxnSpPr>
        <p:spPr>
          <a:xfrm flipV="1">
            <a:off x="4637041" y="3440159"/>
            <a:ext cx="762000" cy="7777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xmlns="" id="{372A72A3-3257-7A46-B5BE-278FE1065B7B}"/>
              </a:ext>
            </a:extLst>
          </p:cNvPr>
          <p:cNvCxnSpPr>
            <a:cxnSpLocks/>
          </p:cNvCxnSpPr>
          <p:nvPr/>
        </p:nvCxnSpPr>
        <p:spPr>
          <a:xfrm flipV="1">
            <a:off x="3886200" y="2667000"/>
            <a:ext cx="762000" cy="7777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xmlns="" id="{D32D1041-1C18-8644-BD21-1993BC93CCC5}"/>
              </a:ext>
            </a:extLst>
          </p:cNvPr>
          <p:cNvCxnSpPr>
            <a:cxnSpLocks/>
          </p:cNvCxnSpPr>
          <p:nvPr/>
        </p:nvCxnSpPr>
        <p:spPr>
          <a:xfrm>
            <a:off x="4602494" y="2728662"/>
            <a:ext cx="0" cy="2824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AC85D206-FE02-9D40-9DBA-CABFE932EF48}"/>
              </a:ext>
            </a:extLst>
          </p:cNvPr>
          <p:cNvCxnSpPr>
            <a:cxnSpLocks/>
          </p:cNvCxnSpPr>
          <p:nvPr/>
        </p:nvCxnSpPr>
        <p:spPr>
          <a:xfrm>
            <a:off x="4593440" y="3919677"/>
            <a:ext cx="0" cy="28248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12EBB286-0815-794B-AA9C-D23343D57563}"/>
              </a:ext>
            </a:extLst>
          </p:cNvPr>
          <p:cNvCxnSpPr>
            <a:cxnSpLocks/>
          </p:cNvCxnSpPr>
          <p:nvPr/>
        </p:nvCxnSpPr>
        <p:spPr>
          <a:xfrm>
            <a:off x="3810000" y="3451990"/>
            <a:ext cx="38886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82204BCA-60A5-9E43-A33C-2D88797FAE2B}"/>
              </a:ext>
            </a:extLst>
          </p:cNvPr>
          <p:cNvCxnSpPr>
            <a:cxnSpLocks/>
          </p:cNvCxnSpPr>
          <p:nvPr/>
        </p:nvCxnSpPr>
        <p:spPr>
          <a:xfrm>
            <a:off x="5021340" y="3465969"/>
            <a:ext cx="38886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xmlns="" id="{7F12C8B3-74C3-EA4D-9908-5E716F5D641E}"/>
              </a:ext>
            </a:extLst>
          </p:cNvPr>
          <p:cNvGrpSpPr/>
          <p:nvPr/>
        </p:nvGrpSpPr>
        <p:grpSpPr>
          <a:xfrm>
            <a:off x="5533561" y="2631140"/>
            <a:ext cx="1607805" cy="1699375"/>
            <a:chOff x="5554995" y="2514600"/>
            <a:chExt cx="1760205" cy="182880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7BA0CA99-C1E4-1842-906E-5BC3E013D786}"/>
                </a:ext>
              </a:extLst>
            </p:cNvPr>
            <p:cNvSpPr/>
            <p:nvPr/>
          </p:nvSpPr>
          <p:spPr>
            <a:xfrm>
              <a:off x="5562600" y="32766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95EDCC8-66A1-1241-B0C1-AF24FF66FB62}"/>
                </a:ext>
              </a:extLst>
            </p:cNvPr>
            <p:cNvSpPr/>
            <p:nvPr/>
          </p:nvSpPr>
          <p:spPr>
            <a:xfrm>
              <a:off x="7239000" y="32766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1CB6AFCE-7072-8645-B279-0D9663BF25B9}"/>
                </a:ext>
              </a:extLst>
            </p:cNvPr>
            <p:cNvSpPr/>
            <p:nvPr/>
          </p:nvSpPr>
          <p:spPr>
            <a:xfrm>
              <a:off x="5943600" y="42672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EBC86BBB-10C6-A446-BF11-EDFC58DF7948}"/>
                </a:ext>
              </a:extLst>
            </p:cNvPr>
            <p:cNvSpPr/>
            <p:nvPr/>
          </p:nvSpPr>
          <p:spPr>
            <a:xfrm>
              <a:off x="6934200" y="42672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3AB91F4F-0B9D-9F48-A8B9-E5B669FBCAAE}"/>
                </a:ext>
              </a:extLst>
            </p:cNvPr>
            <p:cNvSpPr/>
            <p:nvPr/>
          </p:nvSpPr>
          <p:spPr>
            <a:xfrm>
              <a:off x="6324600" y="25146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1484420D-203D-AB44-B211-1C974009711C}"/>
                </a:ext>
              </a:extLst>
            </p:cNvPr>
            <p:cNvSpPr/>
            <p:nvPr/>
          </p:nvSpPr>
          <p:spPr>
            <a:xfrm>
              <a:off x="6324600" y="27432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9A9861CB-211E-F24A-9935-8AF6FBB5C40A}"/>
                </a:ext>
              </a:extLst>
            </p:cNvPr>
            <p:cNvSpPr/>
            <p:nvPr/>
          </p:nvSpPr>
          <p:spPr>
            <a:xfrm>
              <a:off x="5791200" y="32766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65B66E93-89BC-224F-87B6-1DBF0B555D3C}"/>
                </a:ext>
              </a:extLst>
            </p:cNvPr>
            <p:cNvSpPr/>
            <p:nvPr/>
          </p:nvSpPr>
          <p:spPr>
            <a:xfrm>
              <a:off x="7010400" y="32766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A7C7B630-0184-C04D-88C1-D8F451A626BD}"/>
                </a:ext>
              </a:extLst>
            </p:cNvPr>
            <p:cNvSpPr/>
            <p:nvPr/>
          </p:nvSpPr>
          <p:spPr>
            <a:xfrm>
              <a:off x="6019800" y="40386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367830A1-3547-0140-A0D2-775A7D7CB6EB}"/>
                </a:ext>
              </a:extLst>
            </p:cNvPr>
            <p:cNvSpPr/>
            <p:nvPr/>
          </p:nvSpPr>
          <p:spPr>
            <a:xfrm>
              <a:off x="6781800" y="40386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C7534245-0BB9-B145-B6EB-45728E8BFBC4}"/>
                </a:ext>
              </a:extLst>
            </p:cNvPr>
            <p:cNvSpPr/>
            <p:nvPr/>
          </p:nvSpPr>
          <p:spPr>
            <a:xfrm>
              <a:off x="6400800" y="38862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D0A192A3-CE97-D44C-B583-1CFF1597B9F8}"/>
                </a:ext>
              </a:extLst>
            </p:cNvPr>
            <p:cNvSpPr/>
            <p:nvPr/>
          </p:nvSpPr>
          <p:spPr>
            <a:xfrm>
              <a:off x="6019800" y="35814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9550A6FC-15DF-0C43-9D9E-6E5E4ACEA510}"/>
                </a:ext>
              </a:extLst>
            </p:cNvPr>
            <p:cNvSpPr/>
            <p:nvPr/>
          </p:nvSpPr>
          <p:spPr>
            <a:xfrm>
              <a:off x="6781800" y="35814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399AE541-A102-7044-A964-35363C3C1D87}"/>
                </a:ext>
              </a:extLst>
            </p:cNvPr>
            <p:cNvSpPr/>
            <p:nvPr/>
          </p:nvSpPr>
          <p:spPr>
            <a:xfrm>
              <a:off x="6096000" y="3048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31054F34-073D-DD4A-8D2F-72D3675F5569}"/>
                </a:ext>
              </a:extLst>
            </p:cNvPr>
            <p:cNvSpPr/>
            <p:nvPr/>
          </p:nvSpPr>
          <p:spPr>
            <a:xfrm>
              <a:off x="6629400" y="3048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259B1C73-19EF-154A-9978-3A36D4073409}"/>
                </a:ext>
              </a:extLst>
            </p:cNvPr>
            <p:cNvSpPr/>
            <p:nvPr/>
          </p:nvSpPr>
          <p:spPr>
            <a:xfrm>
              <a:off x="6400800" y="3625158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61716A5-0824-014D-952C-A5AA4EA1131F}"/>
                </a:ext>
              </a:extLst>
            </p:cNvPr>
            <p:cNvSpPr/>
            <p:nvPr/>
          </p:nvSpPr>
          <p:spPr>
            <a:xfrm>
              <a:off x="6553200" y="32004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4FB88A3C-1349-8540-BF92-B304458CF9FA}"/>
                </a:ext>
              </a:extLst>
            </p:cNvPr>
            <p:cNvSpPr/>
            <p:nvPr/>
          </p:nvSpPr>
          <p:spPr>
            <a:xfrm>
              <a:off x="6248400" y="32004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CE0E82F-C578-DF47-BE04-4204705AD918}"/>
                </a:ext>
              </a:extLst>
            </p:cNvPr>
            <p:cNvSpPr/>
            <p:nvPr/>
          </p:nvSpPr>
          <p:spPr>
            <a:xfrm>
              <a:off x="6553200" y="3429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E2F24A29-A6F7-E94A-859C-43BB4BD46C9F}"/>
                </a:ext>
              </a:extLst>
            </p:cNvPr>
            <p:cNvSpPr/>
            <p:nvPr/>
          </p:nvSpPr>
          <p:spPr>
            <a:xfrm>
              <a:off x="6248400" y="3429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A7CC36C3-A1D7-254D-BCBC-0A151E78F4BD}"/>
                </a:ext>
              </a:extLst>
            </p:cNvPr>
            <p:cNvCxnSpPr>
              <a:cxnSpLocks/>
            </p:cNvCxnSpPr>
            <p:nvPr/>
          </p:nvCxnSpPr>
          <p:spPr>
            <a:xfrm>
              <a:off x="6368279" y="2540747"/>
              <a:ext cx="903241" cy="7731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7A7C64FE-0766-664A-94EA-94528AA67DE6}"/>
                </a:ext>
              </a:extLst>
            </p:cNvPr>
            <p:cNvCxnSpPr>
              <a:cxnSpLocks/>
            </p:cNvCxnSpPr>
            <p:nvPr/>
          </p:nvCxnSpPr>
          <p:spPr>
            <a:xfrm>
              <a:off x="5591230" y="3313906"/>
              <a:ext cx="369841" cy="96365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9235E7AC-1963-8548-A7B3-B74C0D2F2187}"/>
                </a:ext>
              </a:extLst>
            </p:cNvPr>
            <p:cNvCxnSpPr>
              <a:cxnSpLocks/>
              <a:endCxn id="99" idx="4"/>
            </p:cNvCxnSpPr>
            <p:nvPr/>
          </p:nvCxnSpPr>
          <p:spPr>
            <a:xfrm flipH="1">
              <a:off x="6972300" y="3324984"/>
              <a:ext cx="321060" cy="101841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C5B29EE0-A0F4-FE46-A253-25F897DEC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4995" y="2541878"/>
              <a:ext cx="811991" cy="78310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65769E21-6B7C-114C-B6C9-73B1BE54D23F}"/>
                </a:ext>
              </a:extLst>
            </p:cNvPr>
            <p:cNvCxnSpPr>
              <a:cxnSpLocks/>
            </p:cNvCxnSpPr>
            <p:nvPr/>
          </p:nvCxnSpPr>
          <p:spPr>
            <a:xfrm>
              <a:off x="5994015" y="4315101"/>
              <a:ext cx="965971" cy="1061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5E9DE43F-BB68-7F4A-8F98-C36DF8182AB0}"/>
                </a:ext>
              </a:extLst>
            </p:cNvPr>
            <p:cNvCxnSpPr>
              <a:cxnSpLocks/>
              <a:endCxn id="107" idx="3"/>
            </p:cNvCxnSpPr>
            <p:nvPr/>
          </p:nvCxnSpPr>
          <p:spPr>
            <a:xfrm>
              <a:off x="5830989" y="3324481"/>
              <a:ext cx="199970" cy="32196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B46A7979-35DA-714F-825C-21C3CBE263B0}"/>
                </a:ext>
              </a:extLst>
            </p:cNvPr>
            <p:cNvCxnSpPr>
              <a:cxnSpLocks/>
              <a:endCxn id="104" idx="0"/>
            </p:cNvCxnSpPr>
            <p:nvPr/>
          </p:nvCxnSpPr>
          <p:spPr>
            <a:xfrm>
              <a:off x="6048430" y="3640440"/>
              <a:ext cx="9470" cy="39816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02EB5A0D-8509-714E-8D78-765412A2F99B}"/>
                </a:ext>
              </a:extLst>
            </p:cNvPr>
            <p:cNvCxnSpPr>
              <a:cxnSpLocks/>
              <a:endCxn id="108" idx="6"/>
            </p:cNvCxnSpPr>
            <p:nvPr/>
          </p:nvCxnSpPr>
          <p:spPr>
            <a:xfrm flipH="1">
              <a:off x="6858000" y="3333061"/>
              <a:ext cx="183192" cy="28643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BEEA6674-C863-D64C-932D-86329713F331}"/>
                </a:ext>
              </a:extLst>
            </p:cNvPr>
            <p:cNvCxnSpPr>
              <a:cxnSpLocks/>
              <a:endCxn id="105" idx="5"/>
            </p:cNvCxnSpPr>
            <p:nvPr/>
          </p:nvCxnSpPr>
          <p:spPr>
            <a:xfrm>
              <a:off x="6834215" y="3639847"/>
              <a:ext cx="12626" cy="4637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9F909316-F3CD-7C4E-82D7-C6A91A5A1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5545" y="2773274"/>
              <a:ext cx="237155" cy="3257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C0C574A7-AC0B-554D-AE7D-4CD4BE3AD236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6672345" y="3069237"/>
              <a:ext cx="349214" cy="2185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23C62863-4507-2546-8272-82814EEB3262}"/>
                </a:ext>
              </a:extLst>
            </p:cNvPr>
            <p:cNvCxnSpPr>
              <a:cxnSpLocks/>
            </p:cNvCxnSpPr>
            <p:nvPr/>
          </p:nvCxnSpPr>
          <p:spPr>
            <a:xfrm>
              <a:off x="6377869" y="2789275"/>
              <a:ext cx="284560" cy="2721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F57BC206-073D-AE42-B764-D411C2028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8270" y="3073421"/>
              <a:ext cx="290485" cy="22086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FD787CC8-44D1-7F4D-BF51-3A2D718AF131}"/>
                </a:ext>
              </a:extLst>
            </p:cNvPr>
            <p:cNvCxnSpPr>
              <a:cxnSpLocks/>
              <a:endCxn id="105" idx="4"/>
            </p:cNvCxnSpPr>
            <p:nvPr/>
          </p:nvCxnSpPr>
          <p:spPr>
            <a:xfrm>
              <a:off x="6417053" y="3896014"/>
              <a:ext cx="402847" cy="21878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7A68A2C4-4277-A548-82D1-85BB684A05A4}"/>
                </a:ext>
              </a:extLst>
            </p:cNvPr>
            <p:cNvCxnSpPr>
              <a:cxnSpLocks/>
              <a:endCxn id="104" idx="6"/>
            </p:cNvCxnSpPr>
            <p:nvPr/>
          </p:nvCxnSpPr>
          <p:spPr>
            <a:xfrm flipH="1">
              <a:off x="6096000" y="3912620"/>
              <a:ext cx="311678" cy="1640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B0E5AEFB-F363-444F-A49F-E1CFBBD8C858}"/>
                </a:ext>
              </a:extLst>
            </p:cNvPr>
            <p:cNvCxnSpPr>
              <a:cxnSpLocks/>
              <a:endCxn id="113" idx="4"/>
            </p:cNvCxnSpPr>
            <p:nvPr/>
          </p:nvCxnSpPr>
          <p:spPr>
            <a:xfrm>
              <a:off x="6137734" y="3089564"/>
              <a:ext cx="148766" cy="18703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18FACB13-4938-AD4F-AC52-A4035F823E05}"/>
                </a:ext>
              </a:extLst>
            </p:cNvPr>
            <p:cNvCxnSpPr>
              <a:cxnSpLocks/>
              <a:endCxn id="112" idx="3"/>
            </p:cNvCxnSpPr>
            <p:nvPr/>
          </p:nvCxnSpPr>
          <p:spPr>
            <a:xfrm flipH="1">
              <a:off x="6564359" y="3104934"/>
              <a:ext cx="99566" cy="16050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BEB12866-7306-B64A-A9A6-0AFB7F893E74}"/>
                </a:ext>
              </a:extLst>
            </p:cNvPr>
            <p:cNvCxnSpPr>
              <a:cxnSpLocks/>
              <a:endCxn id="114" idx="4"/>
            </p:cNvCxnSpPr>
            <p:nvPr/>
          </p:nvCxnSpPr>
          <p:spPr>
            <a:xfrm>
              <a:off x="6581184" y="3296182"/>
              <a:ext cx="10116" cy="2090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1FA5D130-7FEF-C740-9431-53BE3011FD13}"/>
                </a:ext>
              </a:extLst>
            </p:cNvPr>
            <p:cNvCxnSpPr>
              <a:cxnSpLocks/>
              <a:stCxn id="115" idx="5"/>
              <a:endCxn id="111" idx="4"/>
            </p:cNvCxnSpPr>
            <p:nvPr/>
          </p:nvCxnSpPr>
          <p:spPr>
            <a:xfrm>
              <a:off x="6313441" y="3494041"/>
              <a:ext cx="125459" cy="20731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45B60B7-BBB5-3F4D-9300-1500E2E9DC09}"/>
                </a:ext>
              </a:extLst>
            </p:cNvPr>
            <p:cNvCxnSpPr>
              <a:cxnSpLocks/>
              <a:endCxn id="115" idx="0"/>
            </p:cNvCxnSpPr>
            <p:nvPr/>
          </p:nvCxnSpPr>
          <p:spPr>
            <a:xfrm flipH="1">
              <a:off x="6286500" y="3268824"/>
              <a:ext cx="5008" cy="16017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4D6D3A86-AE80-CB4B-90B5-68CFC3F17626}"/>
                </a:ext>
              </a:extLst>
            </p:cNvPr>
            <p:cNvCxnSpPr>
              <a:cxnSpLocks/>
            </p:cNvCxnSpPr>
            <p:nvPr/>
          </p:nvCxnSpPr>
          <p:spPr>
            <a:xfrm>
              <a:off x="6287320" y="3230593"/>
              <a:ext cx="3031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45AA0305-33C7-5246-BB50-B452700E7981}"/>
                </a:ext>
              </a:extLst>
            </p:cNvPr>
            <p:cNvCxnSpPr>
              <a:cxnSpLocks/>
              <a:endCxn id="114" idx="7"/>
            </p:cNvCxnSpPr>
            <p:nvPr/>
          </p:nvCxnSpPr>
          <p:spPr>
            <a:xfrm flipV="1">
              <a:off x="6434165" y="3440159"/>
              <a:ext cx="184076" cy="1996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91CD69A5-84F4-E141-9930-5A2EF6068682}"/>
                </a:ext>
              </a:extLst>
            </p:cNvPr>
            <p:cNvCxnSpPr>
              <a:cxnSpLocks/>
              <a:endCxn id="108" idx="4"/>
            </p:cNvCxnSpPr>
            <p:nvPr/>
          </p:nvCxnSpPr>
          <p:spPr>
            <a:xfrm>
              <a:off x="6608891" y="3469060"/>
              <a:ext cx="211009" cy="1885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3408EFE2-BC7F-464C-AD8F-3977DAF7CE5F}"/>
                </a:ext>
              </a:extLst>
            </p:cNvPr>
            <p:cNvCxnSpPr>
              <a:cxnSpLocks/>
              <a:stCxn id="111" idx="4"/>
            </p:cNvCxnSpPr>
            <p:nvPr/>
          </p:nvCxnSpPr>
          <p:spPr>
            <a:xfrm flipH="1">
              <a:off x="6430194" y="3701358"/>
              <a:ext cx="8706" cy="2324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B893A36A-3AF2-614A-BF23-A1CD3B1E819B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 flipV="1">
              <a:off x="6056321" y="3467100"/>
              <a:ext cx="192079" cy="1352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F917B426-9061-094C-8D92-FC0AB3438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5515" y="3312877"/>
              <a:ext cx="223755" cy="182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EA15627E-0DBE-4A41-AE77-CA763EDDA975}"/>
                </a:ext>
              </a:extLst>
            </p:cNvPr>
            <p:cNvCxnSpPr>
              <a:cxnSpLocks/>
              <a:stCxn id="73" idx="7"/>
            </p:cNvCxnSpPr>
            <p:nvPr/>
          </p:nvCxnSpPr>
          <p:spPr>
            <a:xfrm>
              <a:off x="5627641" y="3287759"/>
              <a:ext cx="239759" cy="1625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BFEDC7B9-9B35-E741-85D3-2CD023C06FB7}"/>
                </a:ext>
              </a:extLst>
            </p:cNvPr>
            <p:cNvCxnSpPr>
              <a:cxnSpLocks/>
            </p:cNvCxnSpPr>
            <p:nvPr/>
          </p:nvCxnSpPr>
          <p:spPr>
            <a:xfrm>
              <a:off x="6353647" y="2557269"/>
              <a:ext cx="0" cy="2672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xmlns="" id="{A341B758-7D7E-4445-818D-590705D4EE4B}"/>
                </a:ext>
              </a:extLst>
            </p:cNvPr>
            <p:cNvCxnSpPr>
              <a:cxnSpLocks/>
              <a:endCxn id="99" idx="6"/>
            </p:cNvCxnSpPr>
            <p:nvPr/>
          </p:nvCxnSpPr>
          <p:spPr>
            <a:xfrm>
              <a:off x="6843100" y="4122395"/>
              <a:ext cx="167300" cy="18290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F1F37C3C-FF71-FC4F-8246-54A57AA43AE2}"/>
                </a:ext>
              </a:extLst>
            </p:cNvPr>
            <p:cNvCxnSpPr>
              <a:cxnSpLocks/>
              <a:endCxn id="98" idx="4"/>
            </p:cNvCxnSpPr>
            <p:nvPr/>
          </p:nvCxnSpPr>
          <p:spPr>
            <a:xfrm flipH="1">
              <a:off x="5981700" y="4101367"/>
              <a:ext cx="90516" cy="24203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xmlns="" id="{40AE8ECE-5602-EA40-BB79-9F1278C0293C}"/>
              </a:ext>
            </a:extLst>
          </p:cNvPr>
          <p:cNvGrpSpPr/>
          <p:nvPr/>
        </p:nvGrpSpPr>
        <p:grpSpPr>
          <a:xfrm>
            <a:off x="7315799" y="2480984"/>
            <a:ext cx="1707133" cy="1981201"/>
            <a:chOff x="7162800" y="2135558"/>
            <a:chExt cx="2286000" cy="2360242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231E13AC-EAF9-B142-A93D-1CD6E898F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51164" y="2143412"/>
              <a:ext cx="1270273" cy="22515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xmlns="" id="{D1FE7B67-B67C-5549-8B37-03FF8C456356}"/>
                </a:ext>
              </a:extLst>
            </p:cNvPr>
            <p:cNvGrpSpPr/>
            <p:nvPr/>
          </p:nvGrpSpPr>
          <p:grpSpPr>
            <a:xfrm>
              <a:off x="7162800" y="2135558"/>
              <a:ext cx="2286000" cy="2360242"/>
              <a:chOff x="7162800" y="2135558"/>
              <a:chExt cx="2286000" cy="2360242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xmlns="" id="{4A32C6C0-3858-0642-8F4C-6C6E1320A8DC}"/>
                  </a:ext>
                </a:extLst>
              </p:cNvPr>
              <p:cNvGrpSpPr/>
              <p:nvPr/>
            </p:nvGrpSpPr>
            <p:grpSpPr>
              <a:xfrm>
                <a:off x="7190153" y="3307854"/>
                <a:ext cx="2258647" cy="1187946"/>
                <a:chOff x="7190153" y="3307854"/>
                <a:chExt cx="2258647" cy="1187946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xmlns="" id="{6887D99E-3565-1049-B665-4C76F8027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90153" y="4439062"/>
                  <a:ext cx="2226151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xmlns="" id="{68D5D6CC-5E1C-504A-97A6-3D3F60582FFC}"/>
                    </a:ext>
                  </a:extLst>
                </p:cNvPr>
                <p:cNvSpPr/>
                <p:nvPr/>
              </p:nvSpPr>
              <p:spPr>
                <a:xfrm>
                  <a:off x="9372600" y="4419600"/>
                  <a:ext cx="76200" cy="76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xmlns="" id="{357D56D3-5E74-1340-8D14-1B53BFCBCCCE}"/>
                    </a:ext>
                  </a:extLst>
                </p:cNvPr>
                <p:cNvCxnSpPr>
                  <a:cxnSpLocks/>
                  <a:endCxn id="212" idx="0"/>
                </p:cNvCxnSpPr>
                <p:nvPr/>
              </p:nvCxnSpPr>
              <p:spPr>
                <a:xfrm>
                  <a:off x="8295653" y="4224201"/>
                  <a:ext cx="1115047" cy="195399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xmlns="" id="{8D23CA78-2902-424A-A365-0CE097FB4A9C}"/>
                    </a:ext>
                  </a:extLst>
                </p:cNvPr>
                <p:cNvCxnSpPr>
                  <a:cxnSpLocks/>
                  <a:endCxn id="212" idx="1"/>
                </p:cNvCxnSpPr>
                <p:nvPr/>
              </p:nvCxnSpPr>
              <p:spPr>
                <a:xfrm>
                  <a:off x="8702943" y="4016442"/>
                  <a:ext cx="680816" cy="414317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xmlns="" id="{C56A8CD5-E311-894F-8714-F34014F118A9}"/>
                    </a:ext>
                  </a:extLst>
                </p:cNvPr>
                <p:cNvCxnSpPr>
                  <a:cxnSpLocks/>
                  <a:endCxn id="212" idx="6"/>
                </p:cNvCxnSpPr>
                <p:nvPr/>
              </p:nvCxnSpPr>
              <p:spPr>
                <a:xfrm>
                  <a:off x="8640033" y="3307854"/>
                  <a:ext cx="808767" cy="114984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xmlns="" id="{4C5DBFFA-3774-E54C-AA40-5725E809DB4E}"/>
                  </a:ext>
                </a:extLst>
              </p:cNvPr>
              <p:cNvGrpSpPr/>
              <p:nvPr/>
            </p:nvGrpSpPr>
            <p:grpSpPr>
              <a:xfrm>
                <a:off x="7162800" y="2135558"/>
                <a:ext cx="1600200" cy="2360242"/>
                <a:chOff x="7162800" y="2135558"/>
                <a:chExt cx="1600200" cy="2360242"/>
              </a:xfrm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xmlns="" id="{BF691CEF-77D2-AB41-BEF9-06E3B32D8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7893" y="2135558"/>
                  <a:ext cx="953553" cy="2316133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xmlns="" id="{8E7EB0C8-E067-E54F-9AB1-46F1BF54A3D8}"/>
                    </a:ext>
                  </a:extLst>
                </p:cNvPr>
                <p:cNvSpPr/>
                <p:nvPr/>
              </p:nvSpPr>
              <p:spPr>
                <a:xfrm>
                  <a:off x="8159186" y="2143412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xmlns="" id="{CA06E360-B260-1E47-BFB6-16F5EEF58F67}"/>
                    </a:ext>
                  </a:extLst>
                </p:cNvPr>
                <p:cNvSpPr/>
                <p:nvPr/>
              </p:nvSpPr>
              <p:spPr>
                <a:xfrm>
                  <a:off x="7162800" y="4419600"/>
                  <a:ext cx="76200" cy="76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xmlns="" id="{6D91E143-87DA-EC49-811E-9D2D42E804DA}"/>
                    </a:ext>
                  </a:extLst>
                </p:cNvPr>
                <p:cNvSpPr/>
                <p:nvPr/>
              </p:nvSpPr>
              <p:spPr>
                <a:xfrm>
                  <a:off x="8153400" y="2667000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xmlns="" id="{1BD2BB36-845D-7C4A-B215-E1973DDE9B86}"/>
                    </a:ext>
                  </a:extLst>
                </p:cNvPr>
                <p:cNvSpPr/>
                <p:nvPr/>
              </p:nvSpPr>
              <p:spPr>
                <a:xfrm>
                  <a:off x="8692586" y="3972212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xmlns="" id="{DACE265F-7E13-724B-8664-B2753B452023}"/>
                    </a:ext>
                  </a:extLst>
                </p:cNvPr>
                <p:cNvSpPr/>
                <p:nvPr/>
              </p:nvSpPr>
              <p:spPr>
                <a:xfrm>
                  <a:off x="7772400" y="4038600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xmlns="" id="{80F586CC-2F4E-CD41-A24F-B6FCFC089FEE}"/>
                    </a:ext>
                  </a:extLst>
                </p:cNvPr>
                <p:cNvSpPr/>
                <p:nvPr/>
              </p:nvSpPr>
              <p:spPr>
                <a:xfrm>
                  <a:off x="7772400" y="3276600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xmlns="" id="{67D99FB8-B094-0243-9C91-2EAD7E3DC1B3}"/>
                    </a:ext>
                  </a:extLst>
                </p:cNvPr>
                <p:cNvSpPr/>
                <p:nvPr/>
              </p:nvSpPr>
              <p:spPr>
                <a:xfrm>
                  <a:off x="8610600" y="3276600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xmlns="" id="{9C1A77AA-B4A2-EE40-9AC3-DFF9ED775E35}"/>
                    </a:ext>
                  </a:extLst>
                </p:cNvPr>
                <p:cNvSpPr/>
                <p:nvPr/>
              </p:nvSpPr>
              <p:spPr>
                <a:xfrm>
                  <a:off x="8235386" y="4191000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xmlns="" id="{3BA31622-201E-304D-AFC9-7D2B767804FB}"/>
                    </a:ext>
                  </a:extLst>
                </p:cNvPr>
                <p:cNvCxnSpPr>
                  <a:cxnSpLocks/>
                  <a:endCxn id="215" idx="1"/>
                </p:cNvCxnSpPr>
                <p:nvPr/>
              </p:nvCxnSpPr>
              <p:spPr>
                <a:xfrm flipV="1">
                  <a:off x="7239000" y="4048322"/>
                  <a:ext cx="543712" cy="371278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xmlns="" id="{545AD990-3A5E-5E4E-8E1A-7EA23D3CA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55969" y="3359954"/>
                  <a:ext cx="530446" cy="103073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xmlns="" id="{1BE40D19-8FB6-6F4E-8BC9-3FEADDE0B1BA}"/>
                    </a:ext>
                  </a:extLst>
                </p:cNvPr>
                <p:cNvCxnSpPr>
                  <a:cxnSpLocks/>
                  <a:endCxn id="218" idx="1"/>
                </p:cNvCxnSpPr>
                <p:nvPr/>
              </p:nvCxnSpPr>
              <p:spPr>
                <a:xfrm flipV="1">
                  <a:off x="7193717" y="4200722"/>
                  <a:ext cx="1051981" cy="260692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xmlns="" id="{B67CF34F-B078-5845-AB39-800A679C970A}"/>
                    </a:ext>
                  </a:extLst>
                </p:cNvPr>
                <p:cNvCxnSpPr>
                  <a:cxnSpLocks/>
                  <a:endCxn id="213" idx="4"/>
                </p:cNvCxnSpPr>
                <p:nvPr/>
              </p:nvCxnSpPr>
              <p:spPr>
                <a:xfrm>
                  <a:off x="8175787" y="2167926"/>
                  <a:ext cx="12820" cy="565462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xmlns="" id="{5814A6D8-D403-2A4C-B885-9895A36239BD}"/>
                    </a:ext>
                  </a:extLst>
                </p:cNvPr>
                <p:cNvCxnSpPr>
                  <a:cxnSpLocks/>
                  <a:endCxn id="217" idx="4"/>
                </p:cNvCxnSpPr>
                <p:nvPr/>
              </p:nvCxnSpPr>
              <p:spPr>
                <a:xfrm>
                  <a:off x="8151164" y="2167926"/>
                  <a:ext cx="494643" cy="1175062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xmlns="" id="{7B7356B2-6FF7-C347-87B0-2272AF73B8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17533" y="2193693"/>
                  <a:ext cx="346424" cy="107804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xmlns="" id="{A811FA9F-0A9E-D04B-98A8-1F5DC8354155}"/>
                    </a:ext>
                  </a:extLst>
                </p:cNvPr>
                <p:cNvSpPr/>
                <p:nvPr/>
              </p:nvSpPr>
              <p:spPr>
                <a:xfrm>
                  <a:off x="8001000" y="3362612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xmlns="" id="{0B4F391D-CEF4-A04A-87ED-E5E5E629EEC6}"/>
                    </a:ext>
                  </a:extLst>
                </p:cNvPr>
                <p:cNvSpPr/>
                <p:nvPr/>
              </p:nvSpPr>
              <p:spPr>
                <a:xfrm>
                  <a:off x="8387786" y="3352800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xmlns="" id="{C4482965-A3BC-C64D-BE3A-07AEFFEF9EAE}"/>
                    </a:ext>
                  </a:extLst>
                </p:cNvPr>
                <p:cNvSpPr/>
                <p:nvPr/>
              </p:nvSpPr>
              <p:spPr>
                <a:xfrm>
                  <a:off x="8235386" y="3819812"/>
                  <a:ext cx="70414" cy="6638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xmlns="" id="{C8F6600E-4286-C744-BA75-0BEE77B8EFF5}"/>
                    </a:ext>
                  </a:extLst>
                </p:cNvPr>
                <p:cNvCxnSpPr>
                  <a:cxnSpLocks/>
                  <a:endCxn id="216" idx="7"/>
                </p:cNvCxnSpPr>
                <p:nvPr/>
              </p:nvCxnSpPr>
              <p:spPr>
                <a:xfrm flipV="1">
                  <a:off x="7799299" y="3286322"/>
                  <a:ext cx="33203" cy="78958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xmlns="" id="{FB83C601-3CF3-0548-B1BC-4C7C8643FC31}"/>
                    </a:ext>
                  </a:extLst>
                </p:cNvPr>
                <p:cNvCxnSpPr>
                  <a:cxnSpLocks/>
                  <a:stCxn id="218" idx="0"/>
                </p:cNvCxnSpPr>
                <p:nvPr/>
              </p:nvCxnSpPr>
              <p:spPr>
                <a:xfrm flipH="1" flipV="1">
                  <a:off x="7821765" y="4054952"/>
                  <a:ext cx="448828" cy="136048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xmlns="" id="{97DB83AB-9F9F-8E43-AD85-0117EE956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74122" y="3854271"/>
                  <a:ext cx="448828" cy="136048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xmlns="" id="{032DD855-82C5-484E-A9DA-FE037A807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71249" y="4034428"/>
                  <a:ext cx="421993" cy="18559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xmlns="" id="{44945F08-87D4-5349-9D7A-3B42B56B9DFA}"/>
                    </a:ext>
                  </a:extLst>
                </p:cNvPr>
                <p:cNvCxnSpPr>
                  <a:cxnSpLocks/>
                  <a:stCxn id="214" idx="0"/>
                </p:cNvCxnSpPr>
                <p:nvPr/>
              </p:nvCxnSpPr>
              <p:spPr>
                <a:xfrm flipH="1" flipV="1">
                  <a:off x="8416995" y="3383108"/>
                  <a:ext cx="310798" cy="58910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xmlns="" id="{69002745-C95A-0349-B050-D8BE3911E23B}"/>
                    </a:ext>
                  </a:extLst>
                </p:cNvPr>
                <p:cNvCxnSpPr>
                  <a:cxnSpLocks/>
                  <a:endCxn id="213" idx="0"/>
                </p:cNvCxnSpPr>
                <p:nvPr/>
              </p:nvCxnSpPr>
              <p:spPr>
                <a:xfrm flipH="1" flipV="1">
                  <a:off x="8188607" y="2667000"/>
                  <a:ext cx="224414" cy="716458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xmlns="" id="{7B29CB8A-8D31-6F49-A119-BFCDA28E7BA4}"/>
                    </a:ext>
                  </a:extLst>
                </p:cNvPr>
                <p:cNvCxnSpPr>
                  <a:cxnSpLocks/>
                  <a:stCxn id="213" idx="2"/>
                </p:cNvCxnSpPr>
                <p:nvPr/>
              </p:nvCxnSpPr>
              <p:spPr>
                <a:xfrm flipH="1">
                  <a:off x="7800234" y="2700194"/>
                  <a:ext cx="353166" cy="610031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xmlns="" id="{5826385F-1169-034F-9E65-F22C390A0B93}"/>
                    </a:ext>
                  </a:extLst>
                </p:cNvPr>
                <p:cNvCxnSpPr>
                  <a:cxnSpLocks/>
                  <a:stCxn id="238" idx="5"/>
                </p:cNvCxnSpPr>
                <p:nvPr/>
              </p:nvCxnSpPr>
              <p:spPr>
                <a:xfrm flipH="1" flipV="1">
                  <a:off x="7774260" y="3301624"/>
                  <a:ext cx="286842" cy="11765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xmlns="" id="{7F15279B-061D-9443-884A-0C8125D1CF10}"/>
                    </a:ext>
                  </a:extLst>
                </p:cNvPr>
                <p:cNvCxnSpPr>
                  <a:cxnSpLocks/>
                  <a:stCxn id="240" idx="5"/>
                </p:cNvCxnSpPr>
                <p:nvPr/>
              </p:nvCxnSpPr>
              <p:spPr>
                <a:xfrm flipH="1" flipV="1">
                  <a:off x="8010986" y="3410092"/>
                  <a:ext cx="284502" cy="46638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xmlns="" id="{C0B0C82A-1824-4D45-8F30-67CF9D8C1CAD}"/>
                    </a:ext>
                  </a:extLst>
                </p:cNvPr>
                <p:cNvCxnSpPr>
                  <a:cxnSpLocks/>
                  <a:stCxn id="239" idx="2"/>
                </p:cNvCxnSpPr>
                <p:nvPr/>
              </p:nvCxnSpPr>
              <p:spPr>
                <a:xfrm flipH="1">
                  <a:off x="8027326" y="3385994"/>
                  <a:ext cx="360460" cy="5067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xmlns="" id="{9FA09444-ED96-F44D-BA67-F15FFE4F9E25}"/>
                    </a:ext>
                  </a:extLst>
                </p:cNvPr>
                <p:cNvCxnSpPr>
                  <a:cxnSpLocks/>
                  <a:endCxn id="215" idx="7"/>
                </p:cNvCxnSpPr>
                <p:nvPr/>
              </p:nvCxnSpPr>
              <p:spPr>
                <a:xfrm flipH="1">
                  <a:off x="7832502" y="3846518"/>
                  <a:ext cx="400162" cy="20180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xmlns="" id="{97E69AAA-6D69-1E4D-9F3F-D6DDFCD36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53589" y="3392332"/>
                  <a:ext cx="144038" cy="48482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xmlns="" id="{1B251973-77E9-C141-8839-A0313014E09C}"/>
                    </a:ext>
                  </a:extLst>
                </p:cNvPr>
                <p:cNvCxnSpPr>
                  <a:cxnSpLocks/>
                  <a:stCxn id="217" idx="3"/>
                </p:cNvCxnSpPr>
                <p:nvPr/>
              </p:nvCxnSpPr>
              <p:spPr>
                <a:xfrm flipH="1">
                  <a:off x="8446394" y="3333266"/>
                  <a:ext cx="174518" cy="56877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xmlns="" id="{8FE594D2-7356-BE4A-96A7-ACB07FBF425A}"/>
                    </a:ext>
                  </a:extLst>
                </p:cNvPr>
                <p:cNvCxnSpPr>
                  <a:cxnSpLocks/>
                  <a:stCxn id="217" idx="6"/>
                </p:cNvCxnSpPr>
                <p:nvPr/>
              </p:nvCxnSpPr>
              <p:spPr>
                <a:xfrm flipH="1" flipV="1">
                  <a:off x="8191500" y="2704734"/>
                  <a:ext cx="489514" cy="60506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xmlns="" id="{0500C4CD-61AB-8246-98D1-95C63520AAA4}"/>
                    </a:ext>
                  </a:extLst>
                </p:cNvPr>
                <p:cNvCxnSpPr>
                  <a:cxnSpLocks/>
                  <a:stCxn id="214" idx="4"/>
                </p:cNvCxnSpPr>
                <p:nvPr/>
              </p:nvCxnSpPr>
              <p:spPr>
                <a:xfrm flipH="1" flipV="1">
                  <a:off x="8626521" y="3319074"/>
                  <a:ext cx="101272" cy="71952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xmlns="" id="{DAD97371-FE05-F540-9A28-E7616695D096}"/>
                    </a:ext>
                  </a:extLst>
                </p:cNvPr>
                <p:cNvCxnSpPr>
                  <a:cxnSpLocks/>
                  <a:endCxn id="213" idx="2"/>
                </p:cNvCxnSpPr>
                <p:nvPr/>
              </p:nvCxnSpPr>
              <p:spPr>
                <a:xfrm flipV="1">
                  <a:off x="8030092" y="2700194"/>
                  <a:ext cx="123308" cy="68995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xmlns="" id="{B842ECA1-A8EC-F84D-B76E-A16F74A7223A}"/>
                    </a:ext>
                  </a:extLst>
                </p:cNvPr>
                <p:cNvCxnSpPr>
                  <a:cxnSpLocks/>
                  <a:stCxn id="218" idx="0"/>
                </p:cNvCxnSpPr>
                <p:nvPr/>
              </p:nvCxnSpPr>
              <p:spPr>
                <a:xfrm flipH="1" flipV="1">
                  <a:off x="8267367" y="3844030"/>
                  <a:ext cx="3226" cy="34697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xmlns="" id="{AE08215D-9C71-C54D-9F43-334007938D14}"/>
                    </a:ext>
                  </a:extLst>
                </p:cNvPr>
                <p:cNvCxnSpPr>
                  <a:cxnSpLocks/>
                  <a:endCxn id="215" idx="3"/>
                </p:cNvCxnSpPr>
                <p:nvPr/>
              </p:nvCxnSpPr>
              <p:spPr>
                <a:xfrm flipH="1">
                  <a:off x="7782712" y="3419278"/>
                  <a:ext cx="240406" cy="675988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84" name="Rectangle 283">
            <a:extLst>
              <a:ext uri="{FF2B5EF4-FFF2-40B4-BE49-F238E27FC236}">
                <a16:creationId xmlns:a16="http://schemas.microsoft.com/office/drawing/2014/main" xmlns="" id="{E9ED0713-91B4-414E-800B-1071B2D2FC57}"/>
              </a:ext>
            </a:extLst>
          </p:cNvPr>
          <p:cNvSpPr/>
          <p:nvPr/>
        </p:nvSpPr>
        <p:spPr>
          <a:xfrm>
            <a:off x="2493758" y="6295724"/>
            <a:ext cx="4020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May not pass through all edges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9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AC546-AA13-CA41-A613-84138981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Hamiltonian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CCB45D-1330-3D42-A304-D7F2E198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Hamiltonian graph</a:t>
            </a:r>
            <a:r>
              <a:rPr lang="en-US" sz="2400" dirty="0"/>
              <a:t>: a graph that admits a Hamiltonian cycle.</a:t>
            </a:r>
            <a:endParaRPr lang="en-GB" sz="2400" dirty="0"/>
          </a:p>
          <a:p>
            <a:r>
              <a:rPr lang="en-GB" sz="2200" dirty="0"/>
              <a:t>Unfortunately, there is no simple characterization on the existence of a Hamiltonian path/cycle. Moreover, determining whether such paths and cycles exist in a graph is NP-complete.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769936-5704-A24B-9AE3-53127EC7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9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17EA7C-E544-0B4A-91F3-B17D02B6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Hamiltonian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483FEB-6CE1-334D-AD03-0068976D1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Are the following hypercube graphs Hamiltonian?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GB" sz="2800" dirty="0"/>
              <a:t>Is the Petersen graph Hamiltonian?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F22A2C-BE0C-6242-97A5-18BFFAD8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8FF14BD-B1E2-B447-81F9-F1D928FC3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0"/>
            <a:ext cx="5257800" cy="1716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A8B7C2D-6628-7B44-BE3C-7B2FB5055F84}"/>
              </a:ext>
            </a:extLst>
          </p:cNvPr>
          <p:cNvSpPr txBox="1"/>
          <p:nvPr/>
        </p:nvSpPr>
        <p:spPr>
          <a:xfrm>
            <a:off x="1295400" y="398329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</a:t>
            </a:r>
            <a:r>
              <a:rPr lang="en-US" sz="2000" baseline="-25000" dirty="0"/>
              <a:t>1</a:t>
            </a:r>
            <a:r>
              <a:rPr lang="en-US" sz="2000" dirty="0"/>
              <a:t> 2-path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A96696-5DD3-C443-84C3-237E29260690}"/>
              </a:ext>
            </a:extLst>
          </p:cNvPr>
          <p:cNvSpPr txBox="1"/>
          <p:nvPr/>
        </p:nvSpPr>
        <p:spPr>
          <a:xfrm>
            <a:off x="3352800" y="4014323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</a:t>
            </a:r>
            <a:r>
              <a:rPr lang="en-US" sz="2000" baseline="-25000" dirty="0"/>
              <a:t>2</a:t>
            </a:r>
            <a:r>
              <a:rPr lang="en-US" sz="2000" dirty="0"/>
              <a:t> square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19A473-2D3C-C946-B0B1-0304E6D227F8}"/>
              </a:ext>
            </a:extLst>
          </p:cNvPr>
          <p:cNvSpPr txBox="1"/>
          <p:nvPr/>
        </p:nvSpPr>
        <p:spPr>
          <a:xfrm>
            <a:off x="5410200" y="404038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</a:t>
            </a:r>
            <a:r>
              <a:rPr lang="en-US" sz="2000" baseline="-25000" dirty="0"/>
              <a:t>3</a:t>
            </a:r>
            <a:r>
              <a:rPr lang="en-US" sz="2000" dirty="0"/>
              <a:t> cubical graph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10FB70A-1329-3F49-B836-F29AB2C2E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462909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37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402687-6D5C-B045-9918-CC9C0D42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&amp;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50FACC-FA0D-8448-BD7A-8E29A938C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 graph theory concepts</a:t>
            </a:r>
          </a:p>
          <a:p>
            <a:pPr lvl="1"/>
            <a:r>
              <a:rPr lang="en-GB" sz="1800" dirty="0">
                <a:cs typeface="Times New Roman" panose="02020603050405020304" pitchFamily="18" charset="0"/>
              </a:rPr>
              <a:t>J.A. </a:t>
            </a:r>
            <a:r>
              <a:rPr lang="en-GB" sz="1800" dirty="0" err="1">
                <a:cs typeface="Times New Roman" panose="02020603050405020304" pitchFamily="18" charset="0"/>
              </a:rPr>
              <a:t>Bondy</a:t>
            </a:r>
            <a:r>
              <a:rPr lang="en-GB" sz="1800" dirty="0">
                <a:cs typeface="Times New Roman" panose="02020603050405020304" pitchFamily="18" charset="0"/>
              </a:rPr>
              <a:t> and U.S.R. </a:t>
            </a:r>
            <a:r>
              <a:rPr lang="en-GB" sz="1800" dirty="0" err="1">
                <a:cs typeface="Times New Roman" panose="02020603050405020304" pitchFamily="18" charset="0"/>
              </a:rPr>
              <a:t>Murty</a:t>
            </a:r>
            <a:r>
              <a:rPr lang="en-GB" sz="1800" dirty="0">
                <a:cs typeface="Times New Roman" panose="02020603050405020304" pitchFamily="18" charset="0"/>
              </a:rPr>
              <a:t>, </a:t>
            </a:r>
            <a:r>
              <a:rPr lang="en-GB" sz="1800" i="1" dirty="0">
                <a:cs typeface="Times New Roman" panose="02020603050405020304" pitchFamily="18" charset="0"/>
              </a:rPr>
              <a:t>Graph Theory with Applications</a:t>
            </a:r>
            <a:r>
              <a:rPr lang="en-GB" sz="1800" dirty="0">
                <a:cs typeface="Times New Roman" panose="02020603050405020304" pitchFamily="18" charset="0"/>
              </a:rPr>
              <a:t>. </a:t>
            </a:r>
          </a:p>
          <a:p>
            <a:pPr lvl="2"/>
            <a:r>
              <a:rPr lang="en-US" sz="1800" dirty="0">
                <a:cs typeface="Times New Roman" panose="02020603050405020304" pitchFamily="18" charset="0"/>
              </a:rPr>
              <a:t>Chapters 1 to 3</a:t>
            </a:r>
          </a:p>
          <a:p>
            <a:pPr lvl="1"/>
            <a:r>
              <a:rPr lang="en-US" sz="1800" dirty="0">
                <a:cs typeface="Times New Roman" panose="02020603050405020304" pitchFamily="18" charset="0"/>
              </a:rPr>
              <a:t>Shimon Even, </a:t>
            </a:r>
            <a:r>
              <a:rPr lang="en-US" sz="1800" i="1" dirty="0">
                <a:cs typeface="Times New Roman" panose="02020603050405020304" pitchFamily="18" charset="0"/>
              </a:rPr>
              <a:t>Graph Algorithms</a:t>
            </a:r>
            <a:r>
              <a:rPr lang="en-US" sz="1800" dirty="0"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sz="1800" dirty="0">
                <a:cs typeface="Times New Roman" panose="02020603050405020304" pitchFamily="18" charset="0"/>
              </a:rPr>
              <a:t>Chapters 1 to 3</a:t>
            </a:r>
            <a:endParaRPr lang="en-US" sz="2200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Euler graph and Hamilton cycles</a:t>
            </a:r>
          </a:p>
          <a:p>
            <a:pPr lvl="1"/>
            <a:r>
              <a:rPr lang="en-GB" sz="1800" dirty="0">
                <a:cs typeface="Times New Roman" panose="02020603050405020304" pitchFamily="18" charset="0"/>
              </a:rPr>
              <a:t>J.A. </a:t>
            </a:r>
            <a:r>
              <a:rPr lang="en-GB" sz="1800" dirty="0" err="1">
                <a:cs typeface="Times New Roman" panose="02020603050405020304" pitchFamily="18" charset="0"/>
              </a:rPr>
              <a:t>Bondy</a:t>
            </a:r>
            <a:r>
              <a:rPr lang="en-GB" sz="1800" dirty="0">
                <a:cs typeface="Times New Roman" panose="02020603050405020304" pitchFamily="18" charset="0"/>
              </a:rPr>
              <a:t> and U.S.R. </a:t>
            </a:r>
            <a:r>
              <a:rPr lang="en-GB" sz="1800" dirty="0" err="1">
                <a:cs typeface="Times New Roman" panose="02020603050405020304" pitchFamily="18" charset="0"/>
              </a:rPr>
              <a:t>Murty</a:t>
            </a:r>
            <a:r>
              <a:rPr lang="en-GB" sz="1800" dirty="0">
                <a:cs typeface="Times New Roman" panose="02020603050405020304" pitchFamily="18" charset="0"/>
              </a:rPr>
              <a:t>, </a:t>
            </a:r>
            <a:r>
              <a:rPr lang="en-GB" sz="1800" i="1" dirty="0">
                <a:cs typeface="Times New Roman" panose="02020603050405020304" pitchFamily="18" charset="0"/>
              </a:rPr>
              <a:t>Graph Theory with Applications</a:t>
            </a:r>
            <a:r>
              <a:rPr lang="en-GB" sz="1800" dirty="0">
                <a:cs typeface="Times New Roman" panose="02020603050405020304" pitchFamily="18" charset="0"/>
              </a:rPr>
              <a:t>. </a:t>
            </a:r>
          </a:p>
          <a:p>
            <a:pPr lvl="2"/>
            <a:r>
              <a:rPr lang="en-US" sz="1800" dirty="0">
                <a:cs typeface="Times New Roman" panose="02020603050405020304" pitchFamily="18" charset="0"/>
              </a:rPr>
              <a:t>Chapter 4</a:t>
            </a:r>
          </a:p>
          <a:p>
            <a:pPr marL="57150" indent="0">
              <a:buNone/>
            </a:pPr>
            <a:endParaRPr lang="en-US" dirty="0"/>
          </a:p>
          <a:p>
            <a:pPr marL="514350" indent="-457200"/>
            <a:r>
              <a:rPr lang="en-US" dirty="0"/>
              <a:t>Matching </a:t>
            </a:r>
          </a:p>
          <a:p>
            <a:pPr lvl="1"/>
            <a:r>
              <a:rPr lang="en-GB" sz="1800" dirty="0">
                <a:cs typeface="Times New Roman" panose="02020603050405020304" pitchFamily="18" charset="0"/>
              </a:rPr>
              <a:t>J.A. </a:t>
            </a:r>
            <a:r>
              <a:rPr lang="en-GB" sz="1800" dirty="0" err="1">
                <a:cs typeface="Times New Roman" panose="02020603050405020304" pitchFamily="18" charset="0"/>
              </a:rPr>
              <a:t>Bondy</a:t>
            </a:r>
            <a:r>
              <a:rPr lang="en-GB" sz="1800" dirty="0">
                <a:cs typeface="Times New Roman" panose="02020603050405020304" pitchFamily="18" charset="0"/>
              </a:rPr>
              <a:t> and U.S.R. </a:t>
            </a:r>
            <a:r>
              <a:rPr lang="en-GB" sz="1800" dirty="0" err="1">
                <a:cs typeface="Times New Roman" panose="02020603050405020304" pitchFamily="18" charset="0"/>
              </a:rPr>
              <a:t>Murty</a:t>
            </a:r>
            <a:r>
              <a:rPr lang="en-GB" sz="1800" dirty="0">
                <a:cs typeface="Times New Roman" panose="02020603050405020304" pitchFamily="18" charset="0"/>
              </a:rPr>
              <a:t>, </a:t>
            </a:r>
            <a:r>
              <a:rPr lang="en-GB" sz="1800" i="1" dirty="0">
                <a:cs typeface="Times New Roman" panose="02020603050405020304" pitchFamily="18" charset="0"/>
              </a:rPr>
              <a:t>Graph Theory with Applications</a:t>
            </a:r>
            <a:r>
              <a:rPr lang="en-GB" sz="1800" dirty="0">
                <a:cs typeface="Times New Roman" panose="02020603050405020304" pitchFamily="18" charset="0"/>
              </a:rPr>
              <a:t>. </a:t>
            </a:r>
          </a:p>
          <a:p>
            <a:pPr lvl="2"/>
            <a:r>
              <a:rPr lang="en-US" sz="1800" dirty="0">
                <a:cs typeface="Times New Roman" panose="02020603050405020304" pitchFamily="18" charset="0"/>
              </a:rPr>
              <a:t>Chapter 5</a:t>
            </a:r>
          </a:p>
          <a:p>
            <a:pPr lvl="1"/>
            <a:r>
              <a:rPr lang="en-US" sz="1800" dirty="0">
                <a:cs typeface="Times New Roman" panose="02020603050405020304" pitchFamily="18" charset="0"/>
              </a:rPr>
              <a:t>Shimon Even, </a:t>
            </a:r>
            <a:r>
              <a:rPr lang="en-US" sz="1800" i="1" dirty="0">
                <a:cs typeface="Times New Roman" panose="02020603050405020304" pitchFamily="18" charset="0"/>
              </a:rPr>
              <a:t>Graph Algorithms</a:t>
            </a:r>
            <a:r>
              <a:rPr lang="en-US" sz="1800" dirty="0">
                <a:cs typeface="Times New Roman" panose="02020603050405020304" pitchFamily="18" charset="0"/>
              </a:rPr>
              <a:t>.</a:t>
            </a:r>
          </a:p>
          <a:p>
            <a:pPr lvl="2"/>
            <a:r>
              <a:rPr lang="en-US" sz="1800" dirty="0">
                <a:cs typeface="Times New Roman" panose="02020603050405020304" pitchFamily="18" charset="0"/>
              </a:rPr>
              <a:t>Chapter 6</a:t>
            </a:r>
            <a:endParaRPr lang="en-US" sz="2200" dirty="0">
              <a:cs typeface="Times New Roman" panose="02020603050405020304" pitchFamily="18" charset="0"/>
            </a:endParaRPr>
          </a:p>
          <a:p>
            <a:pPr marL="514350" indent="-45720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2AFA47-907C-B947-AE7E-CEB58EBD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1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Theory Pioneers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0" y="4613793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Pál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Turán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Extremal graph theory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theory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5720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Leonhard Euler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ather</a:t>
            </a: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Graph Theory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Planar graph theory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629329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Béla 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Bollobás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graphs (Percolation)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Extremal graph theory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Combinatorics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2362"/>
            <a:ext cx="1989550" cy="2581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D03F99-7495-2B48-9329-D6C7FD0DD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782713"/>
            <a:ext cx="1905000" cy="2557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A2727C1-40DE-A145-8B12-FEB95190A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50" y="1759315"/>
            <a:ext cx="2296554" cy="2581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5F0853-862B-464B-8861-9FA3F1DFC3CC}"/>
              </a:ext>
            </a:extLst>
          </p:cNvPr>
          <p:cNvSpPr txBox="1"/>
          <p:nvPr/>
        </p:nvSpPr>
        <p:spPr>
          <a:xfrm>
            <a:off x="5105400" y="592346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many more …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EA3652D-950C-0A44-90EA-5163A217C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61" y="3230838"/>
            <a:ext cx="409339" cy="111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8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Algorithms Pioneers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462932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Richard M. Karp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Combinatorial algorithms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Research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5720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Jack Edmonds 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Combinatorial Optimization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algorithms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 and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629329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Hopcroft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Planar graph algorithms</a:t>
            </a:r>
          </a:p>
          <a:p>
            <a:pPr algn="ctr"/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algorithms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5F0853-862B-464B-8861-9FA3F1DFC3CC}"/>
              </a:ext>
            </a:extLst>
          </p:cNvPr>
          <p:cNvSpPr txBox="1"/>
          <p:nvPr/>
        </p:nvSpPr>
        <p:spPr>
          <a:xfrm>
            <a:off x="791972" y="6318246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many more …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EA3652D-950C-0A44-90EA-5163A217C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61" y="3230838"/>
            <a:ext cx="409339" cy="1112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59A0D80-92C9-1449-8527-3AD73E62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50" y="1703676"/>
            <a:ext cx="2296554" cy="2784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1E5CCBA-BE7B-2E41-8939-DABAF20DD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72" y="1772554"/>
            <a:ext cx="2577010" cy="25810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93B7C51-CBF9-2A49-9DC9-61C28039C002}"/>
              </a:ext>
            </a:extLst>
          </p:cNvPr>
          <p:cNvSpPr txBox="1"/>
          <p:nvPr/>
        </p:nvSpPr>
        <p:spPr>
          <a:xfrm>
            <a:off x="1539492" y="569189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Edmonds–Karp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(Max-flow)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BB0F99F-A8F9-D249-8314-286293857508}"/>
              </a:ext>
            </a:extLst>
          </p:cNvPr>
          <p:cNvSpPr txBox="1"/>
          <p:nvPr/>
        </p:nvSpPr>
        <p:spPr>
          <a:xfrm>
            <a:off x="3981502" y="6015793"/>
            <a:ext cx="514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Hopcroft–Karp algorithm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(Bipartite max matching)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428CDFE-4AA0-4E41-9E27-55DBA3A45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99" y="1642060"/>
            <a:ext cx="2133601" cy="28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tip of an iceberg: PageRank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Vertices: web pages (its URL)</a:t>
            </a:r>
          </a:p>
          <a:p>
            <a:r>
              <a:rPr lang="en-US" altLang="zh-CN" sz="2000" dirty="0"/>
              <a:t>Directed Edges: hyperlink from one web page to another</a:t>
            </a:r>
          </a:p>
          <a:p>
            <a:r>
              <a:rPr lang="en-US" altLang="zh-CN" sz="2000" dirty="0"/>
              <a:t>To construct a web digraph, one needs</a:t>
            </a:r>
          </a:p>
          <a:p>
            <a:pPr lvl="1"/>
            <a:r>
              <a:rPr lang="en-US" altLang="zh-CN" sz="2000" dirty="0"/>
              <a:t>a spider (Web crawler) to automatically collect URLs</a:t>
            </a:r>
          </a:p>
          <a:p>
            <a:pPr lvl="1"/>
            <a:r>
              <a:rPr lang="en-US" altLang="zh-CN" sz="2000" dirty="0"/>
              <a:t>a graph structure to store vertices (URLs) and edges (hyperlinks)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429000"/>
            <a:ext cx="41485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8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PageRank: Definition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Assume page A has pages </a:t>
            </a:r>
            <a:r>
              <a:rPr lang="en-US" altLang="zh-CN" sz="2000" i="1" dirty="0"/>
              <a:t>T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...</a:t>
            </a:r>
            <a:r>
              <a:rPr lang="en-US" altLang="zh-CN" sz="2000" i="1" dirty="0"/>
              <a:t>T</a:t>
            </a:r>
            <a:r>
              <a:rPr lang="en-US" altLang="zh-CN" sz="2000" i="1" baseline="-25000" dirty="0"/>
              <a:t>n</a:t>
            </a:r>
            <a:r>
              <a:rPr lang="en-US" altLang="zh-CN" sz="2000" dirty="0"/>
              <a:t> which point to it (i.e., back links or citations)</a:t>
            </a:r>
            <a:r>
              <a:rPr lang="en-US" altLang="zh-CN" sz="2000" i="1" dirty="0"/>
              <a:t>. </a:t>
            </a:r>
            <a:r>
              <a:rPr lang="en-US" altLang="zh-CN" sz="2000" dirty="0"/>
              <a:t>Its</a:t>
            </a:r>
            <a:r>
              <a:rPr lang="en-US" altLang="zh-CN" sz="2000" i="1" dirty="0"/>
              <a:t> </a:t>
            </a:r>
            <a:r>
              <a:rPr lang="en-US" altLang="zh-CN" sz="2000" i="1" dirty="0">
                <a:solidFill>
                  <a:srgbClr val="0070C0"/>
                </a:solidFill>
              </a:rPr>
              <a:t>Page Rank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is defined as follows:</a:t>
            </a:r>
          </a:p>
          <a:p>
            <a:pPr lvl="1"/>
            <a:endParaRPr lang="en-US" altLang="zh-CN" sz="1000" dirty="0"/>
          </a:p>
          <a:p>
            <a:pPr lvl="1"/>
            <a:endParaRPr lang="en-US" altLang="zh-CN" sz="1800" dirty="0"/>
          </a:p>
          <a:p>
            <a:pPr lvl="1"/>
            <a:endParaRPr lang="en-US" altLang="zh-CN" sz="1000" dirty="0"/>
          </a:p>
          <a:p>
            <a:pPr lvl="1"/>
            <a:r>
              <a:rPr lang="en-US" altLang="zh-CN" sz="2000" dirty="0"/>
              <a:t>Where C(</a:t>
            </a:r>
            <a:r>
              <a:rPr lang="en-US" altLang="zh-CN" sz="2000" i="1" dirty="0" err="1"/>
              <a:t>T</a:t>
            </a:r>
            <a:r>
              <a:rPr lang="en-US" altLang="zh-CN" sz="2000" i="1" baseline="-25000" dirty="0" err="1"/>
              <a:t>i</a:t>
            </a:r>
            <a:r>
              <a:rPr lang="en-US" altLang="zh-CN" sz="2000" dirty="0"/>
              <a:t>) is the number of links going out of page </a:t>
            </a:r>
            <a:r>
              <a:rPr lang="en-US" altLang="zh-CN" sz="2000" i="1" dirty="0" err="1"/>
              <a:t>T</a:t>
            </a:r>
            <a:r>
              <a:rPr lang="en-US" altLang="zh-CN" sz="2000" i="1" baseline="-25000" dirty="0" err="1"/>
              <a:t>i</a:t>
            </a:r>
            <a:endParaRPr lang="en-US" altLang="zh-CN" sz="2000" dirty="0"/>
          </a:p>
          <a:p>
            <a:pPr lvl="1"/>
            <a:r>
              <a:rPr lang="en-US" altLang="zh-CN" sz="2000" i="1" dirty="0"/>
              <a:t>d</a:t>
            </a:r>
            <a:r>
              <a:rPr lang="en-US" altLang="zh-CN" sz="2000" dirty="0"/>
              <a:t> is a damping factor which can be set between 0 and 1 (usually set </a:t>
            </a:r>
            <a:r>
              <a:rPr lang="en-US" altLang="zh-CN" sz="2000" i="1" dirty="0"/>
              <a:t>d</a:t>
            </a:r>
            <a:r>
              <a:rPr lang="en-US" altLang="zh-CN" sz="2000" dirty="0"/>
              <a:t> to 0.85)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99013"/>
            <a:ext cx="4587875" cy="696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60269"/>
            <a:ext cx="3200400" cy="264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24FF131-89B9-C745-905F-7A3517FB837E}"/>
              </a:ext>
            </a:extLst>
          </p:cNvPr>
          <p:cNvSpPr txBox="1"/>
          <p:nvPr/>
        </p:nvSpPr>
        <p:spPr>
          <a:xfrm>
            <a:off x="3714939" y="419100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voting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Question: </a:t>
            </a:r>
            <a:r>
              <a:rPr lang="en-US" sz="2400" dirty="0"/>
              <a:t>can you calculate the PageRank of the web pages in this graph?</a:t>
            </a:r>
          </a:p>
        </p:txBody>
      </p:sp>
    </p:spTree>
    <p:extLst>
      <p:ext uri="{BB962C8B-B14F-4D97-AF65-F5344CB8AC3E}">
        <p14:creationId xmlns:p14="http://schemas.microsoft.com/office/powerpoint/2010/main" val="11845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PageRank: Computation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Notice that the definition of PR(A) is cyclic</a:t>
            </a:r>
            <a:r>
              <a:rPr lang="en-US" altLang="zh-CN" sz="2400" dirty="0"/>
              <a:t>. </a:t>
            </a:r>
          </a:p>
          <a:p>
            <a:pPr lvl="1"/>
            <a:r>
              <a:rPr lang="en-US" altLang="zh-CN" sz="2400" dirty="0"/>
              <a:t>I.e., ranks of web pages are used to calculate the ranks of web pages 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However, </a:t>
            </a:r>
            <a:r>
              <a:rPr lang="en-US" altLang="zh-CN" sz="2400" i="1" dirty="0">
                <a:solidFill>
                  <a:srgbClr val="0070C0"/>
                </a:solidFill>
              </a:rPr>
              <a:t>Page Ranks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/>
              <a:t>can be calculated using </a:t>
            </a:r>
            <a:r>
              <a:rPr lang="en-US" altLang="zh-CN" sz="2400" dirty="0">
                <a:solidFill>
                  <a:srgbClr val="FF0000"/>
                </a:solidFill>
              </a:rPr>
              <a:t>an algorithm that corresponds to computing the principal eigenvector of the normalized link matrix of the web.</a:t>
            </a:r>
          </a:p>
          <a:p>
            <a:endParaRPr lang="en-US" altLang="zh-CN" sz="1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19400"/>
            <a:ext cx="552409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19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PageRank: Complexity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The whole digraph (URLs, HYPERLINKs) is huge:</a:t>
            </a:r>
          </a:p>
          <a:p>
            <a:pPr lvl="1"/>
            <a:r>
              <a:rPr lang="en-US" altLang="zh-CN" sz="2000" dirty="0"/>
              <a:t>It is reported that a </a:t>
            </a:r>
            <a:r>
              <a:rPr lang="en-US" altLang="zh-CN" sz="2000" i="1" dirty="0">
                <a:solidFill>
                  <a:schemeClr val="folHlink"/>
                </a:solidFill>
              </a:rPr>
              <a:t>Page Rank</a:t>
            </a:r>
            <a:r>
              <a:rPr lang="en-US" altLang="zh-CN" sz="2000" dirty="0"/>
              <a:t> for 26 million web pages can be computed in a few hours on a medium size workstation.</a:t>
            </a:r>
          </a:p>
          <a:p>
            <a:pPr lvl="1"/>
            <a:r>
              <a:rPr lang="en-US" altLang="zh-CN" sz="2000" dirty="0"/>
              <a:t>Billions of web sites</a:t>
            </a:r>
          </a:p>
          <a:p>
            <a:pPr lvl="1"/>
            <a:r>
              <a:rPr lang="en-US" altLang="zh-CN" sz="2000" dirty="0"/>
              <a:t>Google use thousands of workstations.</a:t>
            </a:r>
          </a:p>
          <a:p>
            <a:r>
              <a:rPr lang="en-US" altLang="zh-CN" sz="2400" dirty="0"/>
              <a:t>Dynamic feature (</a:t>
            </a:r>
            <a:r>
              <a:rPr lang="en-US" altLang="zh-CN" sz="2400" dirty="0" err="1"/>
              <a:t>Netcraft</a:t>
            </a:r>
            <a:r>
              <a:rPr lang="en-US" altLang="zh-CN" sz="2400" dirty="0"/>
              <a:t>): </a:t>
            </a:r>
          </a:p>
          <a:p>
            <a:pPr lvl="1"/>
            <a:r>
              <a:rPr lang="en-US" altLang="zh-CN" sz="2000" dirty="0"/>
              <a:t>600k millions active sites </a:t>
            </a:r>
          </a:p>
          <a:p>
            <a:pPr lvl="1"/>
            <a:r>
              <a:rPr lang="en-GB" altLang="zh-CN" sz="2000" dirty="0"/>
              <a:t>Hundreds new websites are created every minute</a:t>
            </a:r>
            <a:endParaRPr lang="en-US" altLang="zh-CN" sz="2000" dirty="0"/>
          </a:p>
          <a:p>
            <a:r>
              <a:rPr lang="en-US" altLang="zh-CN" sz="2400" dirty="0"/>
              <a:t>Partial map may be enough for some purposes</a:t>
            </a:r>
          </a:p>
          <a:p>
            <a:pPr lvl="1"/>
            <a:r>
              <a:rPr lang="en-US" altLang="zh-CN" sz="2000" dirty="0"/>
              <a:t>e.g., we are often interested in a small portion of the whole Internet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Computational complexity, polynomial-time approximation scheme, online algorithms, competitive analysis (worst-, average-, best-case, smoothed analysis), etc.</a:t>
            </a:r>
          </a:p>
          <a:p>
            <a:endParaRPr lang="en-US" altLang="zh-C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9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begin{document}&#10;\[&#10;\left(&#10;\begin{array}{rrrr}&#10;0 &amp; 1 &amp; 0 &amp; 0 \\&#10;1  &amp; 0 &amp; 1 &amp; 0 \\&#10;0 &amp; 1 &amp; 0 &amp; 1 \\&#10;0 &amp; 0 &amp; 1 &amp; 0&#10;\end{array}&#10; \right)&#10;\left(&#10;\begin{array}{r}&#10;-1 \\ &#10;-0.618 \\&#10;0.618 \\&#10;1&#10;\end{array}&#10; \right)&#10;=&#10;0.618&#10;\left(&#10;\begin{array}{r}&#10;-1 \\ &#10;-0.618 \\&#10;0.618 \\&#10;1&#10;\end{array}&#10; \righ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28"/>
  <p:tag name="BOXHEIGHT" val="376"/>
  <p:tag name="BOXFONT" val="10"/>
  <p:tag name="BOXWRAP" val="False"/>
  <p:tag name="WORKAROUNDTRANSPARENCYBUG" val="False"/>
  <p:tag name="ALLOWFONTSUBSTITUTION" val="False"/>
  <p:tag name="BITMAPFORMAT" val="pngmono"/>
  <p:tag name="ORIGWIDTH" val="227"/>
  <p:tag name="PICTUREFILESIZE" val="1780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65747</TotalTime>
  <Words>2143</Words>
  <Application>Microsoft Office PowerPoint</Application>
  <PresentationFormat>On-screen Show (4:3)</PresentationFormat>
  <Paragraphs>343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Times</vt:lpstr>
      <vt:lpstr>Times New Roman</vt:lpstr>
      <vt:lpstr>Wingdings</vt:lpstr>
      <vt:lpstr>Office Theme</vt:lpstr>
      <vt:lpstr>PowerPoint Presentation</vt:lpstr>
      <vt:lpstr>What is this part about?</vt:lpstr>
      <vt:lpstr>Logistics </vt:lpstr>
      <vt:lpstr>Graph Theory Pioneers</vt:lpstr>
      <vt:lpstr>Graph Algorithms Pioneers</vt:lpstr>
      <vt:lpstr>The tip of an iceberg: PageRank </vt:lpstr>
      <vt:lpstr>PageRank: Definition </vt:lpstr>
      <vt:lpstr>PageRank: Computation </vt:lpstr>
      <vt:lpstr>PageRank: Complexity </vt:lpstr>
      <vt:lpstr>Social Network as Graphs</vt:lpstr>
      <vt:lpstr>Optional Books and Online Courses</vt:lpstr>
      <vt:lpstr>Intended Learning Outcomes</vt:lpstr>
      <vt:lpstr>PowerPoint Presentation</vt:lpstr>
      <vt:lpstr> Standard Terminologies </vt:lpstr>
      <vt:lpstr> Standard Terminologies (cont) </vt:lpstr>
      <vt:lpstr> Standard Terminologies (cont) </vt:lpstr>
      <vt:lpstr>Vertex Degree</vt:lpstr>
      <vt:lpstr>Trees</vt:lpstr>
      <vt:lpstr>Graph Representation:  Adjacency Matrix</vt:lpstr>
      <vt:lpstr>Eigenvalues and Eigenvectors</vt:lpstr>
      <vt:lpstr>Graph Representation: Adjacency List</vt:lpstr>
      <vt:lpstr>Graph traversal </vt:lpstr>
      <vt:lpstr>Path-searching and Reachability</vt:lpstr>
      <vt:lpstr>Walk enumeration</vt:lpstr>
      <vt:lpstr>Walk enumeration</vt:lpstr>
      <vt:lpstr>PowerPoint Presentation</vt:lpstr>
      <vt:lpstr>Degree Matrix</vt:lpstr>
      <vt:lpstr>Laplacian Matrix</vt:lpstr>
      <vt:lpstr>Eulerian graphs</vt:lpstr>
      <vt:lpstr>Eulerian graphs</vt:lpstr>
      <vt:lpstr>Exercises: Eulerian graphs </vt:lpstr>
      <vt:lpstr>Hamiltonian graphs</vt:lpstr>
      <vt:lpstr>Hamiltonian graphs</vt:lpstr>
      <vt:lpstr>Exercises: Hamiltonian graphs </vt:lpstr>
      <vt:lpstr>Review &amp; Preview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and Incentives in  Multi-agent Systems</dc:title>
  <dc:creator>Jie Zhang</dc:creator>
  <cp:lastModifiedBy>Windows User</cp:lastModifiedBy>
  <cp:revision>1884</cp:revision>
  <cp:lastPrinted>2016-06-29T13:12:09Z</cp:lastPrinted>
  <dcterms:created xsi:type="dcterms:W3CDTF">2006-08-16T00:00:00Z</dcterms:created>
  <dcterms:modified xsi:type="dcterms:W3CDTF">2020-05-04T14:48:23Z</dcterms:modified>
</cp:coreProperties>
</file>